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_rels/notesSlide24.xml.rels" ContentType="application/vnd.openxmlformats-package.relationships+xml"/>
  <Override PartName="/ppt/notesSlides/_rels/notesSlide7.xml.rels" ContentType="application/vnd.openxmlformats-package.relationships+xml"/>
  <Override PartName="/ppt/notesSlides/notesSlide7.xml" ContentType="application/vnd.openxmlformats-officedocument.presentationml.notesSlide+xml"/>
  <Override PartName="/ppt/notesSlides/notesSlide24.xml" ContentType="application/vnd.openxmlformats-officedocument.presentationml.notesSlide+xml"/>
  <Override PartName="/ppt/_rels/presentation.xml.rels" ContentType="application/vnd.openxmlformats-package.relationships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_rels/slideLayout2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20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2.xml" ContentType="application/vnd.openxmlformats-officedocument.presentationml.slideLayout+xml"/>
  <Override PartName="/ppt/media/image56.png" ContentType="image/png"/>
  <Override PartName="/ppt/media/image55.png" ContentType="image/png"/>
  <Override PartName="/ppt/media/image54.png" ContentType="image/png"/>
  <Override PartName="/ppt/media/image53.png" ContentType="image/png"/>
  <Override PartName="/ppt/media/image52.png" ContentType="image/png"/>
  <Override PartName="/ppt/media/image51.png" ContentType="image/png"/>
  <Override PartName="/ppt/media/image50.png" ContentType="image/png"/>
  <Override PartName="/ppt/media/image46.png" ContentType="image/png"/>
  <Override PartName="/ppt/media/image45.png" ContentType="image/png"/>
  <Override PartName="/ppt/media/image44.png" ContentType="image/png"/>
  <Override PartName="/ppt/media/image43.png" ContentType="image/png"/>
  <Override PartName="/ppt/media/image42.png" ContentType="image/png"/>
  <Override PartName="/ppt/media/image41.png" ContentType="image/png"/>
  <Override PartName="/ppt/media/image40.png" ContentType="image/png"/>
  <Override PartName="/ppt/media/image32.png" ContentType="image/png"/>
  <Override PartName="/ppt/media/image30.png" ContentType="image/png"/>
  <Override PartName="/ppt/media/image39.png" ContentType="image/png"/>
  <Override PartName="/ppt/media/image9.png" ContentType="image/png"/>
  <Override PartName="/ppt/media/image86.png" ContentType="image/png"/>
  <Override PartName="/ppt/media/image13.png" ContentType="image/png"/>
  <Override PartName="/ppt/media/image1.png" ContentType="image/png"/>
  <Override PartName="/ppt/media/image38.png" ContentType="image/png"/>
  <Override PartName="/ppt/media/image8.png" ContentType="image/png"/>
  <Override PartName="/ppt/media/image85.png" ContentType="image/png"/>
  <Override PartName="/ppt/media/image49.png" ContentType="image/png"/>
  <Override PartName="/ppt/media/image12.png" ContentType="image/png"/>
  <Override PartName="/ppt/media/image37.png" ContentType="image/png"/>
  <Override PartName="/ppt/media/image7.png" ContentType="image/png"/>
  <Override PartName="/ppt/media/image19.png" ContentType="image/png"/>
  <Override PartName="/ppt/media/image84.png" ContentType="image/png"/>
  <Override PartName="/ppt/media/image47.png" ContentType="image/png"/>
  <Override PartName="/ppt/media/image10.png" ContentType="image/png"/>
  <Override PartName="/ppt/media/image35.png" ContentType="image/png"/>
  <Override PartName="/ppt/media/image21.png" ContentType="image/png"/>
  <Override PartName="/ppt/media/image58.png" ContentType="image/png"/>
  <Override PartName="/ppt/media/image22.png" ContentType="image/png"/>
  <Override PartName="/ppt/media/image59.png" ContentType="image/png"/>
  <Override PartName="/ppt/media/image23.png" ContentType="image/png"/>
  <Override PartName="/ppt/media/image60.png" ContentType="image/png"/>
  <Override PartName="/ppt/media/image61.png" ContentType="image/png"/>
  <Override PartName="/ppt/media/image62.png" ContentType="image/png"/>
  <Override PartName="/ppt/media/image63.png" ContentType="image/png"/>
  <Override PartName="/ppt/media/image64.png" ContentType="image/png"/>
  <Override PartName="/ppt/media/image65.png" ContentType="image/png"/>
  <Override PartName="/ppt/media/image66.png" ContentType="image/png"/>
  <Override PartName="/ppt/media/image67.png" ContentType="image/png"/>
  <Override PartName="/ppt/media/image89.png" ContentType="image/png"/>
  <Override PartName="/ppt/media/image77.png" ContentType="image/png"/>
  <Override PartName="/ppt/media/image25.png" ContentType="image/png"/>
  <Override PartName="/ppt/media/image90.png" ContentType="image/png"/>
  <Override PartName="/ppt/media/image11.png" ContentType="image/png"/>
  <Override PartName="/ppt/media/image48.png" ContentType="image/png"/>
  <Override PartName="/ppt/media/image88.png" ContentType="image/png"/>
  <Override PartName="/ppt/media/image76.png" ContentType="image/png"/>
  <Override PartName="/ppt/media/image87.png" ContentType="image/png"/>
  <Override PartName="/ppt/media/image75.png" ContentType="image/png"/>
  <Override PartName="/ppt/media/image79.png" ContentType="image/png"/>
  <Override PartName="/ppt/media/image78.png" ContentType="image/png"/>
  <Override PartName="/ppt/media/image74.png" ContentType="image/png"/>
  <Override PartName="/ppt/media/image73.png" ContentType="image/png"/>
  <Override PartName="/ppt/media/image72.png" ContentType="image/png"/>
  <Override PartName="/ppt/media/image69.png" ContentType="image/png"/>
  <Override PartName="/ppt/media/image71.png" ContentType="image/png"/>
  <Override PartName="/ppt/media/image29.png" ContentType="image/png"/>
  <Override PartName="/ppt/media/image68.png" ContentType="image/png"/>
  <Override PartName="/ppt/media/image31.png" ContentType="image/png"/>
  <Override PartName="/ppt/media/image70.png" ContentType="image/png"/>
  <Override PartName="/ppt/media/image28.png" ContentType="image/png"/>
  <Override PartName="/ppt/media/image20.png" ContentType="image/png"/>
  <Override PartName="/ppt/media/image57.png" ContentType="image/png"/>
  <Override PartName="/ppt/media/image14.png" ContentType="image/png"/>
  <Override PartName="/ppt/media/image24.png" ContentType="image/png"/>
  <Override PartName="/ppt/media/image18.png" ContentType="image/png"/>
  <Override PartName="/ppt/media/image83.png" ContentType="image/png"/>
  <Override PartName="/ppt/media/image6.png" ContentType="image/png"/>
  <Override PartName="/ppt/media/image36.png" ContentType="image/png"/>
  <Override PartName="/ppt/media/image91.png" ContentType="image/png"/>
  <Override PartName="/ppt/media/image26.png" ContentType="image/png"/>
  <Override PartName="/ppt/media/image80.png" ContentType="image/png"/>
  <Override PartName="/ppt/media/image15.png" ContentType="image/png"/>
  <Override PartName="/ppt/media/image3.png" ContentType="image/png"/>
  <Override PartName="/ppt/media/image33.png" ContentType="image/png"/>
  <Override PartName="/ppt/media/image92.png" ContentType="image/png"/>
  <Override PartName="/ppt/media/image27.png" ContentType="image/png"/>
  <Override PartName="/ppt/media/image81.png" ContentType="image/png"/>
  <Override PartName="/ppt/media/image16.png" ContentType="image/png"/>
  <Override PartName="/ppt/media/image4.png" ContentType="image/png"/>
  <Override PartName="/ppt/media/image34.png" ContentType="image/png"/>
  <Override PartName="/ppt/media/image2.gif" ContentType="image/gif"/>
  <Override PartName="/ppt/media/image82.png" ContentType="image/png"/>
  <Override PartName="/ppt/media/image17.png" ContentType="image/png"/>
  <Override PartName="/ppt/media/image5.png" ContentType="image/png"/>
  <Override PartName="/ppt/presProps.xml" ContentType="application/vnd.openxmlformats-officedocument.presentationml.presPro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40.xml.rels" ContentType="application/vnd.openxmlformats-package.relationships+xml"/>
  <Override PartName="/ppt/slides/_rels/slide33.xml.rels" ContentType="application/vnd.openxmlformats-package.relationships+xml"/>
  <Override PartName="/ppt/slides/_rels/slide6.xml.rels" ContentType="application/vnd.openxmlformats-package.relationships+xml"/>
  <Override PartName="/ppt/slides/_rels/slide41.xml.rels" ContentType="application/vnd.openxmlformats-package.relationships+xml"/>
  <Override PartName="/ppt/slides/_rels/slide34.xml.rels" ContentType="application/vnd.openxmlformats-package.relationships+xml"/>
  <Override PartName="/ppt/slides/_rels/slide7.xml.rels" ContentType="application/vnd.openxmlformats-package.relationships+xml"/>
  <Override PartName="/ppt/slides/_rels/slide42.xml.rels" ContentType="application/vnd.openxmlformats-package.relationships+xml"/>
  <Override PartName="/ppt/slides/_rels/slide35.xml.rels" ContentType="application/vnd.openxmlformats-package.relationships+xml"/>
  <Override PartName="/ppt/slides/_rels/slide1.xml.rels" ContentType="application/vnd.openxmlformats-package.relationships+xml"/>
  <Override PartName="/ppt/slides/_rels/slide20.xml.rels" ContentType="application/vnd.openxmlformats-package.relationships+xml"/>
  <Override PartName="/ppt/slides/_rels/slide29.xml.rels" ContentType="application/vnd.openxmlformats-package.relationships+xml"/>
  <Override PartName="/ppt/slides/_rels/slide14.xml.rels" ContentType="application/vnd.openxmlformats-package.relationships+xml"/>
  <Override PartName="/ppt/slides/_rels/slide30.xml.rels" ContentType="application/vnd.openxmlformats-package.relationships+xml"/>
  <Override PartName="/ppt/slides/_rels/slide23.xml.rels" ContentType="application/vnd.openxmlformats-package.relationships+xml"/>
  <Override PartName="/ppt/slides/_rels/slide38.xml.rels" ContentType="application/vnd.openxmlformats-package.relationships+xml"/>
  <Override PartName="/ppt/slides/_rels/slide18.xml.rels" ContentType="application/vnd.openxmlformats-package.relationships+xml"/>
  <Override PartName="/ppt/slides/_rels/slide12.xml.rels" ContentType="application/vnd.openxmlformats-package.relationships+xml"/>
  <Override PartName="/ppt/slides/_rels/slide37.xml.rels" ContentType="application/vnd.openxmlformats-package.relationships+xml"/>
  <Override PartName="/ppt/slides/_rels/slide22.xml.rels" ContentType="application/vnd.openxmlformats-package.relationships+xml"/>
  <Override PartName="/ppt/slides/_rels/slide3.xml.rels" ContentType="application/vnd.openxmlformats-package.relationships+xml"/>
  <Override PartName="/ppt/slides/_rels/slide9.xml.rels" ContentType="application/vnd.openxmlformats-package.relationships+xml"/>
  <Override PartName="/ppt/slides/_rels/slide28.xml.rels" ContentType="application/vnd.openxmlformats-package.relationships+xml"/>
  <Override PartName="/ppt/slides/_rels/slide19.xml.rels" ContentType="application/vnd.openxmlformats-package.relationships+xml"/>
  <Override PartName="/ppt/slides/_rels/slide13.xml.rels" ContentType="application/vnd.openxmlformats-package.relationships+xml"/>
  <Override PartName="/ppt/slides/_rels/slide24.xml.rels" ContentType="application/vnd.openxmlformats-package.relationships+xml"/>
  <Override PartName="/ppt/slides/_rels/slide39.xml.rels" ContentType="application/vnd.openxmlformats-package.relationships+xml"/>
  <Override PartName="/ppt/slides/_rels/slide31.xml.rels" ContentType="application/vnd.openxmlformats-package.relationships+xml"/>
  <Override PartName="/ppt/slides/_rels/slide15.xml.rels" ContentType="application/vnd.openxmlformats-package.relationships+xml"/>
  <Override PartName="/ppt/slides/_rels/slide26.xml.rels" ContentType="application/vnd.openxmlformats-package.relationships+xml"/>
  <Override PartName="/ppt/slides/_rels/slide11.xml.rels" ContentType="application/vnd.openxmlformats-package.relationships+xml"/>
  <Override PartName="/ppt/slides/_rels/slide17.xml.rels" ContentType="application/vnd.openxmlformats-package.relationships+xml"/>
  <Override PartName="/ppt/slides/_rels/slide21.xml.rels" ContentType="application/vnd.openxmlformats-package.relationships+xml"/>
  <Override PartName="/ppt/slides/_rels/slide36.xml.rels" ContentType="application/vnd.openxmlformats-package.relationships+xml"/>
  <Override PartName="/ppt/slides/_rels/slide27.xml.rels" ContentType="application/vnd.openxmlformats-package.relationships+xml"/>
  <Override PartName="/ppt/slides/_rels/slide43.xml.rels" ContentType="application/vnd.openxmlformats-package.relationships+xml"/>
  <Override PartName="/ppt/slides/_rels/slide2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32.xml.rels" ContentType="application/vnd.openxmlformats-package.relationships+xml"/>
  <Override PartName="/ppt/slides/_rels/slide25.xml.rels" ContentType="application/vnd.openxmlformats-package.relationships+xml"/>
  <Override PartName="/ppt/slides/_rels/slide16.xml.rels" ContentType="application/vnd.openxmlformats-package.relationships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9.xml" ContentType="application/vnd.openxmlformats-officedocument.presentationml.slide+xml"/>
  <Override PartName="/ppt/slides/slide12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13.xml" ContentType="application/vnd.openxmlformats-officedocument.presentationml.slide+xml"/>
  <Override PartName="/ppt/slides/slide37.xml" ContentType="application/vnd.openxmlformats-officedocument.presentationml.slide+xml"/>
  <Override PartName="/ppt/slides/slide1.xml" ContentType="application/vnd.openxmlformats-officedocument.presentationml.slide+xml"/>
  <Override PartName="/ppt/slides/slide38.xml" ContentType="application/vnd.openxmlformats-officedocument.presentationml.slide+xml"/>
  <Override PartName="/ppt/slides/slide2.xml" ContentType="application/vnd.openxmlformats-officedocument.presentationml.slide+xml"/>
  <Override PartName="/ppt/slides/slide39.xml" ContentType="application/vnd.openxmlformats-officedocument.presentationml.slide+xml"/>
  <Override PartName="/ppt/slides/slide3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43.xml" ContentType="application/vnd.openxmlformats-officedocument.presentationml.slide+xml"/>
  <Override PartName="/ppt/slides/slide40.xml" ContentType="application/vnd.openxmlformats-officedocument.presentationml.slide+xml"/>
  <Override PartName="/ppt/slides/slide5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42.xml" ContentType="application/vnd.openxmlformats-officedocument.presentationml.slide+xml"/>
  <Override PartName="/ppt/slides/slide4.xml" ContentType="application/vnd.openxmlformats-officedocument.presentationml.slide+xml"/>
  <Override PartName="/ppt/slides/slide41.xml" ContentType="application/vnd.openxmlformats-officedocument.presentationml.slide+xml"/>
  <Override PartName="/ppt/slides/slide6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</p:sldIdLst>
  <p:sldSz cx="9144000" cy="51435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<Relationship Id="rId40" Type="http://schemas.openxmlformats.org/officeDocument/2006/relationships/slide" Target="slides/slide36.xml"/><Relationship Id="rId41" Type="http://schemas.openxmlformats.org/officeDocument/2006/relationships/slide" Target="slides/slide37.xml"/><Relationship Id="rId42" Type="http://schemas.openxmlformats.org/officeDocument/2006/relationships/slide" Target="slides/slide38.xml"/><Relationship Id="rId43" Type="http://schemas.openxmlformats.org/officeDocument/2006/relationships/slide" Target="slides/slide39.xml"/><Relationship Id="rId44" Type="http://schemas.openxmlformats.org/officeDocument/2006/relationships/slide" Target="slides/slide40.xml"/><Relationship Id="rId45" Type="http://schemas.openxmlformats.org/officeDocument/2006/relationships/slide" Target="slides/slide41.xml"/><Relationship Id="rId46" Type="http://schemas.openxmlformats.org/officeDocument/2006/relationships/slide" Target="slides/slide42.xml"/><Relationship Id="rId47" Type="http://schemas.openxmlformats.org/officeDocument/2006/relationships/slide" Target="slides/slide43.xml"/><Relationship Id="rId48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3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fr-FR" sz="1400" spc="-1" strike="noStrike">
                <a:solidFill>
                  <a:srgbClr val="000000"/>
                </a:solidFill>
                <a:latin typeface="Arial"/>
              </a:rPr>
              <a:t>Cliquez pour déplacer la diapo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fr-FR" sz="2000" spc="-1" strike="noStrike">
                <a:latin typeface="Arial"/>
              </a:rPr>
              <a:t>Cliqu</a:t>
            </a:r>
            <a:r>
              <a:rPr b="0" lang="fr-FR" sz="2000" spc="-1" strike="noStrike">
                <a:latin typeface="Arial"/>
              </a:rPr>
              <a:t>ez </a:t>
            </a:r>
            <a:r>
              <a:rPr b="0" lang="fr-FR" sz="2000" spc="-1" strike="noStrike">
                <a:latin typeface="Arial"/>
              </a:rPr>
              <a:t>po</a:t>
            </a:r>
            <a:r>
              <a:rPr b="0" lang="fr-FR" sz="2000" spc="-1" strike="noStrike">
                <a:latin typeface="Arial"/>
              </a:rPr>
              <a:t>ur </a:t>
            </a:r>
            <a:r>
              <a:rPr b="0" lang="fr-FR" sz="2000" spc="-1" strike="noStrike">
                <a:latin typeface="Arial"/>
              </a:rPr>
              <a:t>mo</a:t>
            </a:r>
            <a:r>
              <a:rPr b="0" lang="fr-FR" sz="2000" spc="-1" strike="noStrike">
                <a:latin typeface="Arial"/>
              </a:rPr>
              <a:t>difi</a:t>
            </a:r>
            <a:r>
              <a:rPr b="0" lang="fr-FR" sz="2000" spc="-1" strike="noStrike">
                <a:latin typeface="Arial"/>
              </a:rPr>
              <a:t>er </a:t>
            </a:r>
            <a:r>
              <a:rPr b="0" lang="fr-FR" sz="2000" spc="-1" strike="noStrike">
                <a:latin typeface="Arial"/>
              </a:rPr>
              <a:t>le </a:t>
            </a:r>
            <a:r>
              <a:rPr b="0" lang="fr-FR" sz="2000" spc="-1" strike="noStrike">
                <a:latin typeface="Arial"/>
              </a:rPr>
              <a:t>for</a:t>
            </a:r>
            <a:r>
              <a:rPr b="0" lang="fr-FR" sz="2000" spc="-1" strike="noStrike">
                <a:latin typeface="Arial"/>
              </a:rPr>
              <a:t>ma</a:t>
            </a:r>
            <a:r>
              <a:rPr b="0" lang="fr-FR" sz="2000" spc="-1" strike="noStrike">
                <a:latin typeface="Arial"/>
              </a:rPr>
              <a:t>t </a:t>
            </a:r>
            <a:r>
              <a:rPr b="0" lang="fr-FR" sz="2000" spc="-1" strike="noStrike">
                <a:latin typeface="Arial"/>
              </a:rPr>
              <a:t>des </a:t>
            </a:r>
            <a:r>
              <a:rPr b="0" lang="fr-FR" sz="2000" spc="-1" strike="noStrike">
                <a:latin typeface="Arial"/>
              </a:rPr>
              <a:t>not</a:t>
            </a:r>
            <a:r>
              <a:rPr b="0" lang="fr-FR" sz="2000" spc="-1" strike="noStrike">
                <a:latin typeface="Arial"/>
              </a:rPr>
              <a:t>es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fr-FR" sz="1400" spc="-1" strike="noStrike">
                <a:latin typeface="Times New Roman"/>
              </a:rPr>
              <a:t>&lt;en-tête&gt;</a:t>
            </a:r>
            <a:endParaRPr b="0" lang="fr-FR" sz="1400" spc="-1" strike="noStrike">
              <a:latin typeface="Times New Roman"/>
            </a:endParaRPr>
          </a:p>
        </p:txBody>
      </p:sp>
      <p:sp>
        <p:nvSpPr>
          <p:cNvPr id="81" name="PlaceHolder 4"/>
          <p:cNvSpPr>
            <a:spLocks noGrp="1"/>
          </p:cNvSpPr>
          <p:nvPr>
            <p:ph type="dt" idx="3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buNone/>
              <a:defRPr b="0" lang="fr-FR" sz="1400" spc="-1" strike="noStrike">
                <a:latin typeface="Times New Roman"/>
              </a:defRPr>
            </a:lvl1pPr>
          </a:lstStyle>
          <a:p>
            <a:pPr algn="r">
              <a:buNone/>
            </a:pPr>
            <a:r>
              <a:rPr b="0" lang="fr-FR" sz="1400" spc="-1" strike="noStrike">
                <a:latin typeface="Times New Roman"/>
              </a:rPr>
              <a:t>&lt;date/heure&gt;</a:t>
            </a:r>
            <a:endParaRPr b="0" lang="fr-FR" sz="1400" spc="-1" strike="noStrike">
              <a:latin typeface="Times New Roman"/>
            </a:endParaRPr>
          </a:p>
        </p:txBody>
      </p:sp>
      <p:sp>
        <p:nvSpPr>
          <p:cNvPr id="82" name="PlaceHolder 5"/>
          <p:cNvSpPr>
            <a:spLocks noGrp="1"/>
          </p:cNvSpPr>
          <p:nvPr>
            <p:ph type="ftr" idx="4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>
              <a:defRPr b="0" lang="fr-FR" sz="1400" spc="-1" strike="noStrike">
                <a:latin typeface="Times New Roman"/>
              </a:defRPr>
            </a:lvl1pPr>
          </a:lstStyle>
          <a:p>
            <a:r>
              <a:rPr b="0" lang="fr-FR" sz="1400" spc="-1" strike="noStrike">
                <a:latin typeface="Times New Roman"/>
              </a:rPr>
              <a:t>&lt;pied de page&gt;</a:t>
            </a:r>
            <a:endParaRPr b="0" lang="fr-FR" sz="1400" spc="-1" strike="noStrike">
              <a:latin typeface="Times New Roman"/>
            </a:endParaRPr>
          </a:p>
        </p:txBody>
      </p:sp>
      <p:sp>
        <p:nvSpPr>
          <p:cNvPr id="83" name="PlaceHolder 6"/>
          <p:cNvSpPr>
            <a:spLocks noGrp="1"/>
          </p:cNvSpPr>
          <p:nvPr>
            <p:ph type="sldNum" idx="5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buNone/>
              <a:defRPr b="0" lang="fr-FR" sz="1400" spc="-1" strike="noStrike">
                <a:latin typeface="Times New Roman"/>
              </a:defRPr>
            </a:lvl1pPr>
          </a:lstStyle>
          <a:p>
            <a:pPr algn="r">
              <a:buNone/>
            </a:pPr>
            <a:fld id="{A3CA81D5-318A-4779-ACCB-D9EE29902E95}" type="slidenum">
              <a:rPr b="0" lang="fr-FR" sz="1400" spc="-1" strike="noStrike">
                <a:latin typeface="Times New Roman"/>
              </a:rPr>
              <a:t>&lt;numéro&gt;</a:t>
            </a:fld>
            <a:endParaRPr b="0" lang="fr-FR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24.xml.rels><?xml version="1.0" encoding="UTF-8"?>
<Relationships xmlns="http://schemas.openxmlformats.org/package/2006/relationships"><Relationship Id="rId1" Type="http://schemas.openxmlformats.org/officeDocument/2006/relationships/slide" Target="../slides/slide24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notesSlide2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PlaceHolder 1"/>
          <p:cNvSpPr>
            <a:spLocks noGrp="1"/>
          </p:cNvSpPr>
          <p:nvPr>
            <p:ph type="sldImg"/>
          </p:nvPr>
        </p:nvSpPr>
        <p:spPr>
          <a:xfrm>
            <a:off x="381240" y="685800"/>
            <a:ext cx="6095520" cy="3428640"/>
          </a:xfrm>
          <a:prstGeom prst="rect">
            <a:avLst/>
          </a:prstGeom>
          <a:ln w="0">
            <a:noFill/>
          </a:ln>
        </p:spPr>
      </p:sp>
      <p:sp>
        <p:nvSpPr>
          <p:cNvPr id="466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" sz="1100" spc="-1" strike="noStrike">
                <a:latin typeface="Arial"/>
              </a:rPr>
              <a:t> </a:t>
            </a:r>
            <a:r>
              <a:rPr b="0" lang="fr" sz="1100" spc="-1" strike="noStrike">
                <a:latin typeface="Arial"/>
              </a:rPr>
              <a:t>The peak is advanced as it passes through the medium, but the pulse front is unaffected.</a:t>
            </a:r>
            <a:endParaRPr b="0" lang="fr-FR" sz="11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fr-FR" sz="1100" spc="-1" strike="noStrike">
              <a:latin typeface="Arial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PlaceHolder 1"/>
          <p:cNvSpPr>
            <a:spLocks noGrp="1"/>
          </p:cNvSpPr>
          <p:nvPr>
            <p:ph type="sldImg"/>
          </p:nvPr>
        </p:nvSpPr>
        <p:spPr>
          <a:xfrm>
            <a:off x="381240" y="685800"/>
            <a:ext cx="6095520" cy="3428640"/>
          </a:xfrm>
          <a:prstGeom prst="rect">
            <a:avLst/>
          </a:prstGeom>
          <a:ln w="0">
            <a:noFill/>
          </a:ln>
        </p:spPr>
      </p:sp>
      <p:sp>
        <p:nvSpPr>
          <p:cNvPr id="464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" sz="1100" spc="-1" strike="noStrike">
                <a:latin typeface="Arial"/>
              </a:rPr>
              <a:t>Spectral width</a:t>
            </a:r>
            <a:endParaRPr b="0" lang="fr-FR" sz="11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137B0575-4921-4D71-A324-03A369D55D51}" type="slidenum">
              <a:t>&lt;#&gt;</a:t>
            </a:fld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852012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/>
          </p:nvPr>
        </p:nvSpPr>
        <p:spPr>
          <a:xfrm>
            <a:off x="311760" y="2936880"/>
            <a:ext cx="852012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239CD6C0-004A-4F2C-A61B-72A9237CB7C1}" type="slidenum">
              <a:t>&lt;#&gt;</a:t>
            </a:fld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/>
          </p:nvPr>
        </p:nvSpPr>
        <p:spPr>
          <a:xfrm>
            <a:off x="311760" y="293688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/>
          </p:nvPr>
        </p:nvSpPr>
        <p:spPr>
          <a:xfrm>
            <a:off x="4677840" y="293688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49AA5768-621E-438A-91AC-033C1AD173BC}" type="slidenum">
              <a:t>&lt;#&gt;</a:t>
            </a:fld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274320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/>
          </p:nvPr>
        </p:nvSpPr>
        <p:spPr>
          <a:xfrm>
            <a:off x="3192480" y="1152360"/>
            <a:ext cx="274320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/>
          </p:nvPr>
        </p:nvSpPr>
        <p:spPr>
          <a:xfrm>
            <a:off x="6073200" y="1152360"/>
            <a:ext cx="274320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/>
          </p:nvPr>
        </p:nvSpPr>
        <p:spPr>
          <a:xfrm>
            <a:off x="311760" y="2936880"/>
            <a:ext cx="274320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/>
          </p:nvPr>
        </p:nvSpPr>
        <p:spPr>
          <a:xfrm>
            <a:off x="3192480" y="2936880"/>
            <a:ext cx="274320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/>
          </p:nvPr>
        </p:nvSpPr>
        <p:spPr>
          <a:xfrm>
            <a:off x="6073200" y="2936880"/>
            <a:ext cx="274320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1A4B8F0E-6E70-4721-B153-27CE40E5955B}" type="slidenum">
              <a:t>&lt;#&gt;</a:t>
            </a:fld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DA4E68B-1434-4588-9C3A-90D8B63F282A}" type="slidenum">
              <a:t>&lt;#&gt;</a:t>
            </a:fld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subTitle"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FR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36326AD-36E6-49AA-AF09-EFD94B4551A0}" type="slidenum">
              <a:t>&lt;#&gt;</a:t>
            </a:fld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6842240-CA03-4A34-B2F9-25B24DC6E416}" type="slidenum">
              <a:t>&lt;#&gt;</a:t>
            </a:fld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4157640" cy="341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/>
          </p:nvPr>
        </p:nvSpPr>
        <p:spPr>
          <a:xfrm>
            <a:off x="4677840" y="1152360"/>
            <a:ext cx="4157640" cy="341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4DC3E91-75AE-4824-9F1F-1B1766667DB2}" type="slidenum">
              <a:t>&lt;#&gt;</a:t>
            </a:fld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9555111-5F9E-410D-882D-A7CBCBBE8704}" type="slidenum">
              <a:t>&lt;#&gt;</a:t>
            </a:fld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subTitle"/>
          </p:nvPr>
        </p:nvSpPr>
        <p:spPr>
          <a:xfrm>
            <a:off x="311760" y="444960"/>
            <a:ext cx="8520120" cy="2654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FR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F120858-C3D1-4221-A4C1-D0A0B46B3552}" type="slidenum">
              <a:t>&lt;#&gt;</a:t>
            </a:fld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/>
          </p:nvPr>
        </p:nvSpPr>
        <p:spPr>
          <a:xfrm>
            <a:off x="4677840" y="1152360"/>
            <a:ext cx="4157640" cy="341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/>
          </p:nvPr>
        </p:nvSpPr>
        <p:spPr>
          <a:xfrm>
            <a:off x="311760" y="293688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495053F-E3F4-4AFA-94BC-0F2698423E8C}" type="slidenum">
              <a:t>&lt;#&gt;</a:t>
            </a:fld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FR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74D15110-0BB0-426D-9BAE-3268B73B44B8}" type="slidenum">
              <a:t>&lt;#&gt;</a:t>
            </a:fld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4157640" cy="341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/>
          </p:nvPr>
        </p:nvSpPr>
        <p:spPr>
          <a:xfrm>
            <a:off x="4677840" y="293688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5686F35-281F-4BE4-974F-8343D48BFC32}" type="slidenum">
              <a:t>&lt;#&gt;</a:t>
            </a:fld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/>
          </p:nvPr>
        </p:nvSpPr>
        <p:spPr>
          <a:xfrm>
            <a:off x="311760" y="2936880"/>
            <a:ext cx="852012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84E0881-7ACC-4A9B-8767-FFC2D6761270}" type="slidenum">
              <a:t>&lt;#&gt;</a:t>
            </a:fld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852012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/>
          </p:nvPr>
        </p:nvSpPr>
        <p:spPr>
          <a:xfrm>
            <a:off x="311760" y="2936880"/>
            <a:ext cx="852012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EE8D290-C063-4F46-B1BA-61E18E7D772A}" type="slidenum">
              <a:t>&lt;#&gt;</a:t>
            </a:fld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/>
          </p:nvPr>
        </p:nvSpPr>
        <p:spPr>
          <a:xfrm>
            <a:off x="311760" y="293688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5"/>
          <p:cNvSpPr>
            <a:spLocks noGrp="1"/>
          </p:cNvSpPr>
          <p:nvPr>
            <p:ph/>
          </p:nvPr>
        </p:nvSpPr>
        <p:spPr>
          <a:xfrm>
            <a:off x="4677840" y="293688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B6A98D0-B71C-4053-9963-A61CF37A1F39}" type="slidenum">
              <a:t>&lt;#&gt;</a:t>
            </a:fld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274320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/>
          </p:nvPr>
        </p:nvSpPr>
        <p:spPr>
          <a:xfrm>
            <a:off x="3192480" y="1152360"/>
            <a:ext cx="274320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/>
          </p:nvPr>
        </p:nvSpPr>
        <p:spPr>
          <a:xfrm>
            <a:off x="6073200" y="1152360"/>
            <a:ext cx="274320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5"/>
          <p:cNvSpPr>
            <a:spLocks noGrp="1"/>
          </p:cNvSpPr>
          <p:nvPr>
            <p:ph/>
          </p:nvPr>
        </p:nvSpPr>
        <p:spPr>
          <a:xfrm>
            <a:off x="311760" y="2936880"/>
            <a:ext cx="274320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6"/>
          <p:cNvSpPr>
            <a:spLocks noGrp="1"/>
          </p:cNvSpPr>
          <p:nvPr>
            <p:ph/>
          </p:nvPr>
        </p:nvSpPr>
        <p:spPr>
          <a:xfrm>
            <a:off x="3192480" y="2936880"/>
            <a:ext cx="274320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7"/>
          <p:cNvSpPr>
            <a:spLocks noGrp="1"/>
          </p:cNvSpPr>
          <p:nvPr>
            <p:ph/>
          </p:nvPr>
        </p:nvSpPr>
        <p:spPr>
          <a:xfrm>
            <a:off x="6073200" y="2936880"/>
            <a:ext cx="274320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BD843AC-2EA2-4127-BD5F-CCB06747429F}" type="slidenum">
              <a:t>&lt;#&gt;</a:t>
            </a:fld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73466B37-F20E-457F-BDF6-910698289199}" type="slidenum">
              <a:t>&lt;#&gt;</a:t>
            </a:fld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4157640" cy="341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/>
          </p:nvPr>
        </p:nvSpPr>
        <p:spPr>
          <a:xfrm>
            <a:off x="4677840" y="1152360"/>
            <a:ext cx="4157640" cy="341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1A16E55A-5388-46F5-95CD-78604A280ACE}" type="slidenum">
              <a:t>&lt;#&gt;</a:t>
            </a:fld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8F3CDF56-EE58-4FEF-9AD1-5F5D484BD062}" type="slidenum">
              <a:t>&lt;#&gt;</a:t>
            </a:fld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311760" y="444960"/>
            <a:ext cx="8520120" cy="2654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FR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77AC431D-0157-4FED-87C3-C731F6324AC3}" type="slidenum">
              <a:t>&lt;#&gt;</a:t>
            </a:fld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/>
          </p:nvPr>
        </p:nvSpPr>
        <p:spPr>
          <a:xfrm>
            <a:off x="4677840" y="1152360"/>
            <a:ext cx="4157640" cy="341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/>
          </p:nvPr>
        </p:nvSpPr>
        <p:spPr>
          <a:xfrm>
            <a:off x="311760" y="293688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6EC36E7A-294E-4038-8B77-B97B212268CD}" type="slidenum">
              <a:t>&lt;#&gt;</a:t>
            </a:fld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4157640" cy="341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/>
          </p:nvPr>
        </p:nvSpPr>
        <p:spPr>
          <a:xfrm>
            <a:off x="4677840" y="293688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98BAA40C-549C-490B-BCE8-026A40853C1F}" type="slidenum">
              <a:t>&lt;#&gt;</a:t>
            </a:fld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/>
          </p:nvPr>
        </p:nvSpPr>
        <p:spPr>
          <a:xfrm>
            <a:off x="311760" y="2936880"/>
            <a:ext cx="852012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46467C7E-EA17-4E42-A1D9-EAC6886C1DF4}" type="slidenum">
              <a:t>&lt;#&gt;</a:t>
            </a:fld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20120" cy="20523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rmAutofit/>
          </a:bodyPr>
          <a:p>
            <a:r>
              <a:rPr b="0" lang="fr-FR" sz="5200" spc="-1" strike="noStrike">
                <a:solidFill>
                  <a:srgbClr val="000000"/>
                </a:solidFill>
                <a:latin typeface="Arial"/>
              </a:rPr>
              <a:t>Cliquez pour éditer le format </a:t>
            </a:r>
            <a:r>
              <a:rPr b="0" lang="fr-FR" sz="5200" spc="-1" strike="noStrike">
                <a:solidFill>
                  <a:srgbClr val="000000"/>
                </a:solidFill>
                <a:latin typeface="Arial"/>
              </a:rPr>
              <a:t>du texte-titre</a:t>
            </a:r>
            <a:endParaRPr b="0" lang="fr-FR" sz="5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sldNum" idx="1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rm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fr" sz="1000" spc="-1" strike="noStrike">
                <a:solidFill>
                  <a:srgbClr val="595959"/>
                </a:solidFill>
                <a:latin typeface="Arial"/>
                <a:ea typeface="Arial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C74F4EE5-4605-4B77-AA35-1030FC66B17A}" type="slidenum">
              <a:rPr b="0" lang="fr" sz="1000" spc="-1" strike="noStrike">
                <a:solidFill>
                  <a:srgbClr val="595959"/>
                </a:solidFill>
                <a:latin typeface="Arial"/>
                <a:ea typeface="Arial"/>
              </a:rPr>
              <a:t>&lt;numéro&gt;</a:t>
            </a:fld>
            <a:endParaRPr b="0" lang="fr-FR" sz="10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400" spc="-1" strike="noStrike">
                <a:solidFill>
                  <a:srgbClr val="000000"/>
                </a:solidFill>
                <a:latin typeface="Arial"/>
              </a:rPr>
              <a:t>Cliquez pour éditer le format du plan de texte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400" spc="-1" strike="noStrike">
                <a:solidFill>
                  <a:srgbClr val="000000"/>
                </a:solidFill>
                <a:latin typeface="Arial"/>
              </a:rPr>
              <a:t>Second niveau de plan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400" spc="-1" strike="noStrike">
                <a:solidFill>
                  <a:srgbClr val="000000"/>
                </a:solidFill>
                <a:latin typeface="Arial"/>
              </a:rPr>
              <a:t>Troisième niveau de plan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400" spc="-1" strike="noStrike">
                <a:solidFill>
                  <a:srgbClr val="000000"/>
                </a:solidFill>
                <a:latin typeface="Arial"/>
              </a:rPr>
              <a:t>Quatrième niveau de plan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Cinquième niveau de plan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Sixième niveau de plan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Septième niveau de plan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 fontScale="91000"/>
          </a:bodyPr>
          <a:p>
            <a:r>
              <a:rPr b="0" lang="fr-FR" sz="2800" spc="-1" strike="noStrike">
                <a:solidFill>
                  <a:srgbClr val="000000"/>
                </a:solidFill>
                <a:latin typeface="Arial"/>
              </a:rPr>
              <a:t>Cliquez pour éditer le format du texte-titre</a:t>
            </a:r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Cliquez pour éditer le format du plan de texte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Second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Troisième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Quatrième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Cinquième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Sixième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Septième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 type="sldNum" idx="2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rm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fr" sz="1000" spc="-1" strike="noStrike">
                <a:solidFill>
                  <a:srgbClr val="595959"/>
                </a:solidFill>
                <a:latin typeface="Arial"/>
                <a:ea typeface="Arial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86B25F44-C181-4275-96CF-DA194D637967}" type="slidenum">
              <a:rPr b="0" lang="fr" sz="1000" spc="-1" strike="noStrike">
                <a:solidFill>
                  <a:srgbClr val="595959"/>
                </a:solidFill>
                <a:latin typeface="Arial"/>
                <a:ea typeface="Arial"/>
              </a:rPr>
              <a:t>&lt;numéro&gt;</a:t>
            </a:fld>
            <a:endParaRPr b="0" lang="fr-FR" sz="10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15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image" Target="../media/image20.png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slideLayout" Target="../slideLayouts/slideLayout15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image" Target="../media/image25.png"/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29.png"/><Relationship Id="rId7" Type="http://schemas.openxmlformats.org/officeDocument/2006/relationships/slideLayout" Target="../slideLayouts/slideLayout15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image" Target="../media/image31.png"/><Relationship Id="rId3" Type="http://schemas.openxmlformats.org/officeDocument/2006/relationships/hyperlink" Target="https://link.springer.com/chapter/10.1007/978-3-031-06197-4_3#auth-Govind_P_-Agrawal" TargetMode="External"/><Relationship Id="rId4" Type="http://schemas.openxmlformats.org/officeDocument/2006/relationships/image" Target="../media/image32.png"/><Relationship Id="rId5" Type="http://schemas.openxmlformats.org/officeDocument/2006/relationships/slideLayout" Target="../slideLayouts/slideLayout15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15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image" Target="../media/image36.png"/><Relationship Id="rId3" Type="http://schemas.openxmlformats.org/officeDocument/2006/relationships/slideLayout" Target="../slideLayouts/slideLayout15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slideLayout" Target="../slideLayouts/slideLayout15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image" Target="../media/image39.png"/><Relationship Id="rId3" Type="http://schemas.openxmlformats.org/officeDocument/2006/relationships/slideLayout" Target="../slideLayouts/slideLayout15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slideLayout" Target="../slideLayouts/slideLayout1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gif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slideLayout" Target="../slideLayouts/slideLayout15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slideLayout" Target="../slideLayouts/slideLayout15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slideLayout" Target="../slideLayouts/slideLayout15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slideLayout" Target="../slideLayouts/slideLayout15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slideLayout" Target="../slideLayouts/slideLayout15.xml"/><Relationship Id="rId3" Type="http://schemas.openxmlformats.org/officeDocument/2006/relationships/notesSlide" Target="../notesSlides/notesSlide24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slideLayout" Target="../slideLayouts/slideLayout15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image" Target="../media/image48.png"/><Relationship Id="rId3" Type="http://schemas.openxmlformats.org/officeDocument/2006/relationships/slideLayout" Target="../slideLayouts/slideLayout15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image" Target="../media/image50.png"/><Relationship Id="rId3" Type="http://schemas.openxmlformats.org/officeDocument/2006/relationships/slideLayout" Target="../slideLayouts/slideLayout15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51.png"/><Relationship Id="rId2" Type="http://schemas.openxmlformats.org/officeDocument/2006/relationships/image" Target="../media/image52.png"/><Relationship Id="rId3" Type="http://schemas.openxmlformats.org/officeDocument/2006/relationships/image" Target="../media/image53.png"/><Relationship Id="rId4" Type="http://schemas.openxmlformats.org/officeDocument/2006/relationships/image" Target="../media/image54.png"/><Relationship Id="rId5" Type="http://schemas.openxmlformats.org/officeDocument/2006/relationships/image" Target="../media/image55.png"/><Relationship Id="rId6" Type="http://schemas.openxmlformats.org/officeDocument/2006/relationships/image" Target="../media/image56.png"/><Relationship Id="rId7" Type="http://schemas.openxmlformats.org/officeDocument/2006/relationships/image" Target="../media/image57.png"/><Relationship Id="rId8" Type="http://schemas.openxmlformats.org/officeDocument/2006/relationships/image" Target="../media/image58.png"/><Relationship Id="rId9" Type="http://schemas.openxmlformats.org/officeDocument/2006/relationships/image" Target="../media/image59.png"/><Relationship Id="rId10" Type="http://schemas.openxmlformats.org/officeDocument/2006/relationships/image" Target="../media/image60.png"/><Relationship Id="rId11" Type="http://schemas.openxmlformats.org/officeDocument/2006/relationships/slideLayout" Target="../slideLayouts/slideLayout15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61.png"/><Relationship Id="rId2" Type="http://schemas.openxmlformats.org/officeDocument/2006/relationships/image" Target="../media/image62.png"/><Relationship Id="rId3" Type="http://schemas.openxmlformats.org/officeDocument/2006/relationships/image" Target="../media/image63.png"/><Relationship Id="rId4" Type="http://schemas.openxmlformats.org/officeDocument/2006/relationships/image" Target="../media/image64.png"/><Relationship Id="rId5" Type="http://schemas.openxmlformats.org/officeDocument/2006/relationships/slideLayout" Target="../slideLayouts/slideLayout1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2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65.png"/><Relationship Id="rId2" Type="http://schemas.openxmlformats.org/officeDocument/2006/relationships/image" Target="../media/image66.png"/><Relationship Id="rId3" Type="http://schemas.openxmlformats.org/officeDocument/2006/relationships/slideLayout" Target="../slideLayouts/slideLayout15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67.png"/><Relationship Id="rId2" Type="http://schemas.openxmlformats.org/officeDocument/2006/relationships/slideLayout" Target="../slideLayouts/slideLayout15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68.png"/><Relationship Id="rId2" Type="http://schemas.openxmlformats.org/officeDocument/2006/relationships/image" Target="../media/image69.png"/><Relationship Id="rId3" Type="http://schemas.openxmlformats.org/officeDocument/2006/relationships/slideLayout" Target="../slideLayouts/slideLayout15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70.png"/><Relationship Id="rId2" Type="http://schemas.openxmlformats.org/officeDocument/2006/relationships/image" Target="../media/image71.png"/><Relationship Id="rId3" Type="http://schemas.openxmlformats.org/officeDocument/2006/relationships/image" Target="../media/image72.png"/><Relationship Id="rId4" Type="http://schemas.openxmlformats.org/officeDocument/2006/relationships/slideLayout" Target="../slideLayouts/slideLayout15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73.png"/><Relationship Id="rId2" Type="http://schemas.openxmlformats.org/officeDocument/2006/relationships/image" Target="../media/image74.png"/><Relationship Id="rId3" Type="http://schemas.openxmlformats.org/officeDocument/2006/relationships/slideLayout" Target="../slideLayouts/slideLayout15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75.png"/><Relationship Id="rId2" Type="http://schemas.openxmlformats.org/officeDocument/2006/relationships/image" Target="../media/image76.png"/><Relationship Id="rId3" Type="http://schemas.openxmlformats.org/officeDocument/2006/relationships/image" Target="../media/image77.png"/><Relationship Id="rId4" Type="http://schemas.openxmlformats.org/officeDocument/2006/relationships/image" Target="../media/image78.png"/><Relationship Id="rId5" Type="http://schemas.openxmlformats.org/officeDocument/2006/relationships/image" Target="../media/image79.png"/><Relationship Id="rId6" Type="http://schemas.openxmlformats.org/officeDocument/2006/relationships/slideLayout" Target="../slideLayouts/slideLayout15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80.png"/><Relationship Id="rId2" Type="http://schemas.openxmlformats.org/officeDocument/2006/relationships/image" Target="../media/image81.png"/><Relationship Id="rId3" Type="http://schemas.openxmlformats.org/officeDocument/2006/relationships/image" Target="../media/image82.png"/><Relationship Id="rId4" Type="http://schemas.openxmlformats.org/officeDocument/2006/relationships/image" Target="../media/image83.png"/><Relationship Id="rId5" Type="http://schemas.openxmlformats.org/officeDocument/2006/relationships/slideLayout" Target="../slideLayouts/slideLayout15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84.png"/><Relationship Id="rId2" Type="http://schemas.openxmlformats.org/officeDocument/2006/relationships/image" Target="../media/image85.png"/><Relationship Id="rId3" Type="http://schemas.openxmlformats.org/officeDocument/2006/relationships/slideLayout" Target="../slideLayouts/slideLayout15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86.png"/><Relationship Id="rId2" Type="http://schemas.openxmlformats.org/officeDocument/2006/relationships/image" Target="../media/image87.png"/><Relationship Id="rId3" Type="http://schemas.openxmlformats.org/officeDocument/2006/relationships/image" Target="../media/image88.png"/><Relationship Id="rId4" Type="http://schemas.openxmlformats.org/officeDocument/2006/relationships/image" Target="../media/image89.png"/><Relationship Id="rId5" Type="http://schemas.openxmlformats.org/officeDocument/2006/relationships/image" Target="../media/image90.png"/><Relationship Id="rId6" Type="http://schemas.openxmlformats.org/officeDocument/2006/relationships/image" Target="../media/image91.png"/><Relationship Id="rId7" Type="http://schemas.openxmlformats.org/officeDocument/2006/relationships/slideLayout" Target="../slideLayouts/slideLayout15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92.png"/><Relationship Id="rId2" Type="http://schemas.openxmlformats.org/officeDocument/2006/relationships/slideLayout" Target="../slideLayouts/slideLayout1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2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2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png"/><Relationship Id="rId3" Type="http://schemas.openxmlformats.org/officeDocument/2006/relationships/slideLayout" Target="../slideLayouts/slideLayout1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slideLayout" Target="../slideLayouts/slideLayout15.xml"/><Relationship Id="rId5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png"/><Relationship Id="rId3" Type="http://schemas.openxmlformats.org/officeDocument/2006/relationships/slideLayout" Target="../slideLayouts/slideLayout15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slideLayout" Target="../slideLayouts/slideLayout1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341280" y="442440"/>
            <a:ext cx="8520120" cy="8575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rm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" sz="3200" spc="-1" strike="noStrike">
                <a:solidFill>
                  <a:srgbClr val="000000"/>
                </a:solidFill>
                <a:latin typeface="Arial"/>
                <a:ea typeface="Arial"/>
              </a:rPr>
              <a:t>Propagation of pulses in dispersive media</a:t>
            </a: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85" name="Google Shape;55;p13" descr=""/>
          <p:cNvPicPr/>
          <p:nvPr/>
        </p:nvPicPr>
        <p:blipFill>
          <a:blip r:embed="rId1"/>
          <a:stretch/>
        </p:blipFill>
        <p:spPr>
          <a:xfrm>
            <a:off x="90000" y="1863720"/>
            <a:ext cx="8838720" cy="1906920"/>
          </a:xfrm>
          <a:prstGeom prst="rect">
            <a:avLst/>
          </a:prstGeom>
          <a:ln w="0">
            <a:noFill/>
          </a:ln>
        </p:spPr>
      </p:pic>
      <p:sp>
        <p:nvSpPr>
          <p:cNvPr id="86" name="Google Shape;56;p13"/>
          <p:cNvSpPr/>
          <p:nvPr/>
        </p:nvSpPr>
        <p:spPr>
          <a:xfrm>
            <a:off x="236880" y="4884480"/>
            <a:ext cx="4530960" cy="25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82880" bIns="18288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i="1" lang="fr" sz="7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Fabien Bretenaker, Antoine Browaeys, Ondes électromagnétiques, 2016 </a:t>
            </a:r>
            <a:endParaRPr b="0" lang="fr-FR" sz="7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 fontScale="91000"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" sz="2800" spc="-1" strike="noStrike">
                <a:solidFill>
                  <a:srgbClr val="000000"/>
                </a:solidFill>
                <a:latin typeface="Arial"/>
                <a:ea typeface="Arial"/>
              </a:rPr>
              <a:t>Dispersion of the medium</a:t>
            </a:r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1" name="Google Shape;147;p22"/>
          <p:cNvSpPr/>
          <p:nvPr/>
        </p:nvSpPr>
        <p:spPr>
          <a:xfrm>
            <a:off x="961560" y="3013920"/>
            <a:ext cx="7820640" cy="441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" sz="1600" spc="-1" strike="noStrike">
                <a:solidFill>
                  <a:srgbClr val="000000"/>
                </a:solidFill>
                <a:latin typeface="Arial"/>
                <a:ea typeface="Arial"/>
              </a:rPr>
              <a:t>The third term is called the </a:t>
            </a:r>
            <a:r>
              <a:rPr b="0" i="1" lang="fr" sz="1600" spc="-1" strike="noStrike">
                <a:solidFill>
                  <a:srgbClr val="000000"/>
                </a:solidFill>
                <a:latin typeface="Arial"/>
                <a:ea typeface="Arial"/>
              </a:rPr>
              <a:t>second-order dispersion</a:t>
            </a:r>
            <a:r>
              <a:rPr b="0" lang="fr" sz="1600" spc="-1" strike="noStrike">
                <a:solidFill>
                  <a:srgbClr val="000000"/>
                </a:solidFill>
                <a:latin typeface="Arial"/>
                <a:ea typeface="Arial"/>
              </a:rPr>
              <a:t> or </a:t>
            </a:r>
            <a:r>
              <a:rPr b="0" i="1" lang="fr" sz="1600" spc="-1" strike="noStrike">
                <a:solidFill>
                  <a:srgbClr val="000000"/>
                </a:solidFill>
                <a:latin typeface="Arial"/>
                <a:ea typeface="Arial"/>
              </a:rPr>
              <a:t>group velocity dispersion</a:t>
            </a:r>
            <a:r>
              <a:rPr b="0" lang="fr" sz="1600" spc="-1" strike="noStrike">
                <a:solidFill>
                  <a:srgbClr val="000000"/>
                </a:solidFill>
                <a:latin typeface="Arial"/>
                <a:ea typeface="Arial"/>
              </a:rPr>
              <a:t>:</a:t>
            </a:r>
            <a:endParaRPr b="0" lang="fr-FR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fr-FR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fr-FR" sz="1800" spc="-1" strike="noStrike">
              <a:latin typeface="Arial"/>
            </a:endParaRPr>
          </a:p>
        </p:txBody>
      </p:sp>
      <p:sp>
        <p:nvSpPr>
          <p:cNvPr id="142" name="Google Shape;148;p22"/>
          <p:cNvSpPr/>
          <p:nvPr/>
        </p:nvSpPr>
        <p:spPr>
          <a:xfrm>
            <a:off x="1625400" y="1143360"/>
            <a:ext cx="6071040" cy="734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" sz="1600" spc="-1" strike="noStrike">
                <a:solidFill>
                  <a:srgbClr val="000000"/>
                </a:solidFill>
                <a:latin typeface="Arial"/>
                <a:ea typeface="Arial"/>
              </a:rPr>
              <a:t>The second term of this development allows us to deduce the </a:t>
            </a:r>
            <a:r>
              <a:rPr b="0" i="1" lang="fr" sz="1600" spc="-1" strike="noStrike">
                <a:solidFill>
                  <a:srgbClr val="000000"/>
                </a:solidFill>
                <a:latin typeface="Arial"/>
                <a:ea typeface="Arial"/>
              </a:rPr>
              <a:t>group velocity</a:t>
            </a:r>
            <a:r>
              <a:rPr b="0" lang="fr" sz="1600" spc="-1" strike="noStrike">
                <a:solidFill>
                  <a:srgbClr val="000000"/>
                </a:solidFill>
                <a:latin typeface="Arial"/>
                <a:ea typeface="Arial"/>
              </a:rPr>
              <a:t>:</a:t>
            </a:r>
            <a:endParaRPr b="0" lang="fr-FR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fr-FR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fr-FR" sz="1600" spc="-1" strike="noStrike">
              <a:latin typeface="Arial"/>
            </a:endParaRPr>
          </a:p>
        </p:txBody>
      </p:sp>
      <p:pic>
        <p:nvPicPr>
          <p:cNvPr id="143" name="Google Shape;149;p22" descr=""/>
          <p:cNvPicPr/>
          <p:nvPr/>
        </p:nvPicPr>
        <p:blipFill>
          <a:blip r:embed="rId1"/>
          <a:stretch/>
        </p:blipFill>
        <p:spPr>
          <a:xfrm>
            <a:off x="2027160" y="1878120"/>
            <a:ext cx="4941360" cy="1004760"/>
          </a:xfrm>
          <a:prstGeom prst="rect">
            <a:avLst/>
          </a:prstGeom>
          <a:ln w="0">
            <a:noFill/>
          </a:ln>
        </p:spPr>
      </p:pic>
      <p:pic>
        <p:nvPicPr>
          <p:cNvPr id="144" name="Google Shape;150;p22" descr=""/>
          <p:cNvPicPr/>
          <p:nvPr/>
        </p:nvPicPr>
        <p:blipFill>
          <a:blip r:embed="rId2"/>
          <a:stretch/>
        </p:blipFill>
        <p:spPr>
          <a:xfrm>
            <a:off x="3398760" y="3518280"/>
            <a:ext cx="2198160" cy="1358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sldNum" idx="6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rm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fr" sz="1000" spc="-1" strike="noStrike">
                <a:solidFill>
                  <a:srgbClr val="595959"/>
                </a:solidFill>
                <a:latin typeface="Arial"/>
                <a:ea typeface="Arial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F04181B6-E322-4E6B-9919-3A8D5B0E16EE}" type="slidenum">
              <a:rPr b="0" lang="fr" sz="1000" spc="-1" strike="noStrike">
                <a:solidFill>
                  <a:srgbClr val="595959"/>
                </a:solidFill>
                <a:latin typeface="Arial"/>
                <a:ea typeface="Arial"/>
              </a:rPr>
              <a:t>&lt;numéro&gt;</a:t>
            </a:fld>
            <a:endParaRPr b="0" lang="fr-FR" sz="1000" spc="-1" strike="noStrike">
              <a:latin typeface="Times New Roman"/>
            </a:endParaRPr>
          </a:p>
        </p:txBody>
      </p:sp>
      <p:sp>
        <p:nvSpPr>
          <p:cNvPr id="146" name="Google Shape;156;p23"/>
          <p:cNvSpPr/>
          <p:nvPr/>
        </p:nvSpPr>
        <p:spPr>
          <a:xfrm>
            <a:off x="311760" y="4884480"/>
            <a:ext cx="4530960" cy="25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82880" bIns="18288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i="1" lang="fr" sz="7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Fabien Bretenaker, Antoine Browaeys,</a:t>
            </a:r>
            <a:r>
              <a:rPr b="0" i="1" lang="fr" sz="7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 Ondes électromagnétiques, 2016 </a:t>
            </a:r>
            <a:endParaRPr b="0" lang="fr-FR" sz="700" spc="-1" strike="noStrike">
              <a:latin typeface="Arial"/>
            </a:endParaRPr>
          </a:p>
        </p:txBody>
      </p:sp>
      <p:pic>
        <p:nvPicPr>
          <p:cNvPr id="147" name="Google Shape;157;p23" descr=""/>
          <p:cNvPicPr/>
          <p:nvPr/>
        </p:nvPicPr>
        <p:blipFill>
          <a:blip r:embed="rId1"/>
          <a:stretch/>
        </p:blipFill>
        <p:spPr>
          <a:xfrm>
            <a:off x="115200" y="2217960"/>
            <a:ext cx="8913240" cy="666000"/>
          </a:xfrm>
          <a:prstGeom prst="rect">
            <a:avLst/>
          </a:prstGeom>
          <a:ln w="0">
            <a:noFill/>
          </a:ln>
        </p:spPr>
      </p:pic>
      <p:sp>
        <p:nvSpPr>
          <p:cNvPr id="148" name="Google Shape;158;p23"/>
          <p:cNvSpPr/>
          <p:nvPr/>
        </p:nvSpPr>
        <p:spPr>
          <a:xfrm>
            <a:off x="317520" y="526320"/>
            <a:ext cx="1085400" cy="1841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" sz="1400" spc="-1" strike="noStrike">
                <a:solidFill>
                  <a:srgbClr val="000000"/>
                </a:solidFill>
                <a:latin typeface="Arial"/>
                <a:ea typeface="Arial"/>
              </a:rPr>
              <a:t>	</a:t>
            </a:r>
            <a:endParaRPr b="0" lang="fr-FR" sz="1400" spc="-1" strike="noStrike">
              <a:latin typeface="Arial"/>
            </a:endParaRPr>
          </a:p>
        </p:txBody>
      </p:sp>
      <p:pic>
        <p:nvPicPr>
          <p:cNvPr id="149" name="Google Shape;159;p23" descr=""/>
          <p:cNvPicPr/>
          <p:nvPr/>
        </p:nvPicPr>
        <p:blipFill>
          <a:blip r:embed="rId2"/>
          <a:stretch/>
        </p:blipFill>
        <p:spPr>
          <a:xfrm>
            <a:off x="2356200" y="1247400"/>
            <a:ext cx="784080" cy="446760"/>
          </a:xfrm>
          <a:prstGeom prst="rect">
            <a:avLst/>
          </a:prstGeom>
          <a:ln w="0">
            <a:noFill/>
          </a:ln>
        </p:spPr>
      </p:pic>
      <p:sp>
        <p:nvSpPr>
          <p:cNvPr id="150" name="Google Shape;160;p23"/>
          <p:cNvSpPr/>
          <p:nvPr/>
        </p:nvSpPr>
        <p:spPr>
          <a:xfrm>
            <a:off x="2611800" y="196920"/>
            <a:ext cx="2940840" cy="73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" sz="14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endParaRPr b="0" lang="fr-FR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fr-FR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fr-FR" sz="1400" spc="-1" strike="noStrike">
              <a:latin typeface="Arial"/>
            </a:endParaRPr>
          </a:p>
        </p:txBody>
      </p:sp>
      <p:pic>
        <p:nvPicPr>
          <p:cNvPr id="151" name="Google Shape;161;p23" descr=""/>
          <p:cNvPicPr/>
          <p:nvPr/>
        </p:nvPicPr>
        <p:blipFill>
          <a:blip r:embed="rId3"/>
          <a:stretch/>
        </p:blipFill>
        <p:spPr>
          <a:xfrm>
            <a:off x="417960" y="3855240"/>
            <a:ext cx="2865600" cy="237960"/>
          </a:xfrm>
          <a:prstGeom prst="rect">
            <a:avLst/>
          </a:prstGeom>
          <a:ln w="0">
            <a:noFill/>
          </a:ln>
        </p:spPr>
      </p:pic>
      <p:sp>
        <p:nvSpPr>
          <p:cNvPr id="152" name="PlaceHolder 2"/>
          <p:cNvSpPr>
            <a:spLocks noGrp="1"/>
          </p:cNvSpPr>
          <p:nvPr>
            <p:ph type="title"/>
          </p:nvPr>
        </p:nvSpPr>
        <p:spPr>
          <a:xfrm>
            <a:off x="311760" y="444960"/>
            <a:ext cx="838368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 fontScale="91000"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" sz="2800" spc="-1" strike="noStrike">
                <a:solidFill>
                  <a:srgbClr val="000000"/>
                </a:solidFill>
                <a:latin typeface="Arial"/>
                <a:ea typeface="Arial"/>
              </a:rPr>
              <a:t>Propagation of a Gaussian pulse</a:t>
            </a:r>
            <a:endParaRPr b="0" lang="fr-FR" sz="2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3" name="Google Shape;163;p23"/>
          <p:cNvSpPr/>
          <p:nvPr/>
        </p:nvSpPr>
        <p:spPr>
          <a:xfrm>
            <a:off x="2231280" y="1077840"/>
            <a:ext cx="1085400" cy="737640"/>
          </a:xfrm>
          <a:prstGeom prst="rect">
            <a:avLst/>
          </a:prstGeom>
          <a:noFill/>
          <a:ln w="1905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4" name="Google Shape;164;p23"/>
          <p:cNvSpPr/>
          <p:nvPr/>
        </p:nvSpPr>
        <p:spPr>
          <a:xfrm>
            <a:off x="0" y="2061720"/>
            <a:ext cx="9092520" cy="978480"/>
          </a:xfrm>
          <a:prstGeom prst="rect">
            <a:avLst/>
          </a:prstGeom>
          <a:noFill/>
          <a:ln w="28575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5" name="Google Shape;165;p23"/>
          <p:cNvSpPr/>
          <p:nvPr/>
        </p:nvSpPr>
        <p:spPr>
          <a:xfrm>
            <a:off x="311760" y="3738960"/>
            <a:ext cx="3037320" cy="446760"/>
          </a:xfrm>
          <a:prstGeom prst="rect">
            <a:avLst/>
          </a:prstGeom>
          <a:noFill/>
          <a:ln w="1905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6" name="Google Shape;166;p23"/>
          <p:cNvSpPr/>
          <p:nvPr/>
        </p:nvSpPr>
        <p:spPr>
          <a:xfrm rot="10800000">
            <a:off x="3317400" y="1447200"/>
            <a:ext cx="305640" cy="36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595959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57" name="Google Shape;167;p23"/>
          <p:cNvSpPr/>
          <p:nvPr/>
        </p:nvSpPr>
        <p:spPr>
          <a:xfrm>
            <a:off x="3623400" y="1472400"/>
            <a:ext cx="360" cy="870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8" name="Google Shape;168;p23"/>
          <p:cNvSpPr/>
          <p:nvPr/>
        </p:nvSpPr>
        <p:spPr>
          <a:xfrm>
            <a:off x="4835160" y="3675960"/>
            <a:ext cx="2490120" cy="572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" sz="1500" spc="-1" strike="noStrike">
                <a:solidFill>
                  <a:srgbClr val="000000"/>
                </a:solidFill>
                <a:latin typeface="Arial"/>
                <a:ea typeface="Arial"/>
              </a:rPr>
              <a:t>: wave packet spread</a:t>
            </a:r>
            <a:endParaRPr b="0" lang="fr-FR" sz="15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fr-FR" sz="1500" spc="-1" strike="noStrike">
              <a:latin typeface="Arial"/>
            </a:endParaRPr>
          </a:p>
        </p:txBody>
      </p:sp>
      <p:pic>
        <p:nvPicPr>
          <p:cNvPr id="159" name="Google Shape;169;p23" descr=""/>
          <p:cNvPicPr/>
          <p:nvPr/>
        </p:nvPicPr>
        <p:blipFill>
          <a:blip r:embed="rId4"/>
          <a:stretch/>
        </p:blipFill>
        <p:spPr>
          <a:xfrm>
            <a:off x="4091040" y="3798720"/>
            <a:ext cx="744120" cy="237960"/>
          </a:xfrm>
          <a:prstGeom prst="rect">
            <a:avLst/>
          </a:prstGeom>
          <a:ln w="0">
            <a:noFill/>
          </a:ln>
        </p:spPr>
      </p:pic>
      <p:sp>
        <p:nvSpPr>
          <p:cNvPr id="160" name="Google Shape;170;p23"/>
          <p:cNvSpPr/>
          <p:nvPr/>
        </p:nvSpPr>
        <p:spPr>
          <a:xfrm>
            <a:off x="3870720" y="3522240"/>
            <a:ext cx="2940840" cy="978480"/>
          </a:xfrm>
          <a:prstGeom prst="rect">
            <a:avLst/>
          </a:prstGeom>
          <a:noFill/>
          <a:ln w="19050">
            <a:solidFill>
              <a:srgbClr val="4a86e8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1" name="Google Shape;171;p23"/>
          <p:cNvSpPr/>
          <p:nvPr/>
        </p:nvSpPr>
        <p:spPr>
          <a:xfrm rot="10800000">
            <a:off x="3349800" y="3962880"/>
            <a:ext cx="520920" cy="48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595959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62" name="Google Shape;172;p23"/>
          <p:cNvSpPr/>
          <p:nvPr/>
        </p:nvSpPr>
        <p:spPr>
          <a:xfrm flipH="1" rot="10800000">
            <a:off x="5340600" y="2924640"/>
            <a:ext cx="102600" cy="597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595959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163" name="Google Shape;173;p23" descr=""/>
          <p:cNvPicPr/>
          <p:nvPr/>
        </p:nvPicPr>
        <p:blipFill>
          <a:blip r:embed="rId5"/>
          <a:stretch/>
        </p:blipFill>
        <p:spPr>
          <a:xfrm>
            <a:off x="7166880" y="3678480"/>
            <a:ext cx="744120" cy="237960"/>
          </a:xfrm>
          <a:prstGeom prst="rect">
            <a:avLst/>
          </a:prstGeom>
          <a:ln w="0">
            <a:noFill/>
          </a:ln>
        </p:spPr>
      </p:pic>
      <p:sp>
        <p:nvSpPr>
          <p:cNvPr id="164" name="Google Shape;174;p23"/>
          <p:cNvSpPr/>
          <p:nvPr/>
        </p:nvSpPr>
        <p:spPr>
          <a:xfrm>
            <a:off x="7911360" y="3574080"/>
            <a:ext cx="996480" cy="555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" sz="1600" spc="-1" strike="noStrike">
                <a:solidFill>
                  <a:srgbClr val="000000"/>
                </a:solidFill>
                <a:latin typeface="Arial"/>
                <a:ea typeface="Arial"/>
              </a:rPr>
              <a:t>: </a:t>
            </a:r>
            <a:r>
              <a:rPr b="1" lang="fr" sz="1600" spc="-1" strike="noStrike">
                <a:solidFill>
                  <a:srgbClr val="000000"/>
                </a:solidFill>
                <a:latin typeface="Arial"/>
                <a:ea typeface="Arial"/>
              </a:rPr>
              <a:t>chirp</a:t>
            </a:r>
            <a:endParaRPr b="0" lang="fr-FR" sz="1600" spc="-1" strike="noStrike">
              <a:latin typeface="Arial"/>
            </a:endParaRPr>
          </a:p>
        </p:txBody>
      </p:sp>
      <p:sp>
        <p:nvSpPr>
          <p:cNvPr id="165" name="Google Shape;175;p23"/>
          <p:cNvSpPr/>
          <p:nvPr/>
        </p:nvSpPr>
        <p:spPr>
          <a:xfrm>
            <a:off x="7081560" y="3483000"/>
            <a:ext cx="1685160" cy="737640"/>
          </a:xfrm>
          <a:prstGeom prst="rect">
            <a:avLst/>
          </a:prstGeom>
          <a:noFill/>
          <a:ln w="19050">
            <a:solidFill>
              <a:srgbClr val="4a86e8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6" name="Google Shape;176;p23"/>
          <p:cNvSpPr/>
          <p:nvPr/>
        </p:nvSpPr>
        <p:spPr>
          <a:xfrm rot="10800000">
            <a:off x="7592760" y="2940840"/>
            <a:ext cx="331560" cy="542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595959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67" name="Google Shape;177;p23"/>
          <p:cNvSpPr/>
          <p:nvPr/>
        </p:nvSpPr>
        <p:spPr>
          <a:xfrm>
            <a:off x="4572000" y="1175400"/>
            <a:ext cx="2865960" cy="72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" sz="1400" spc="-1" strike="noStrike">
                <a:solidFill>
                  <a:srgbClr val="000000"/>
                </a:solidFill>
                <a:latin typeface="Arial"/>
                <a:ea typeface="Arial"/>
              </a:rPr>
              <a:t>Envelope propagation at  v</a:t>
            </a:r>
            <a:r>
              <a:rPr b="0" lang="fr" sz="1400" spc="-1" strike="noStrike" baseline="-25000">
                <a:solidFill>
                  <a:srgbClr val="000000"/>
                </a:solidFill>
                <a:latin typeface="Arial"/>
                <a:ea typeface="Arial"/>
              </a:rPr>
              <a:t>g</a:t>
            </a:r>
            <a:r>
              <a:rPr b="0" lang="fr" sz="14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168" name="Google Shape;178;p23"/>
          <p:cNvSpPr/>
          <p:nvPr/>
        </p:nvSpPr>
        <p:spPr>
          <a:xfrm>
            <a:off x="4314240" y="984240"/>
            <a:ext cx="2733120" cy="737640"/>
          </a:xfrm>
          <a:prstGeom prst="rect">
            <a:avLst/>
          </a:prstGeom>
          <a:noFill/>
          <a:ln w="19050">
            <a:solidFill>
              <a:srgbClr val="4a86e8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9" name="Google Shape;179;p23"/>
          <p:cNvSpPr/>
          <p:nvPr/>
        </p:nvSpPr>
        <p:spPr>
          <a:xfrm rot="10800000">
            <a:off x="5526720" y="1722600"/>
            <a:ext cx="10440" cy="336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595959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792180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 fontScale="91000"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" sz="2800" spc="-1" strike="noStrike">
                <a:solidFill>
                  <a:srgbClr val="000000"/>
                </a:solidFill>
                <a:latin typeface="Arial"/>
                <a:ea typeface="Arial"/>
              </a:rPr>
              <a:t>Phase velocity and group velocity</a:t>
            </a:r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71" name="Google Shape;185;p24" descr=""/>
          <p:cNvPicPr/>
          <p:nvPr/>
        </p:nvPicPr>
        <p:blipFill>
          <a:blip r:embed="rId1"/>
          <a:srcRect l="49273" t="0" r="0" b="0"/>
          <a:stretch/>
        </p:blipFill>
        <p:spPr>
          <a:xfrm>
            <a:off x="246960" y="1061640"/>
            <a:ext cx="3087360" cy="1970280"/>
          </a:xfrm>
          <a:prstGeom prst="rect">
            <a:avLst/>
          </a:prstGeom>
          <a:ln w="0">
            <a:noFill/>
          </a:ln>
        </p:spPr>
      </p:pic>
      <p:pic>
        <p:nvPicPr>
          <p:cNvPr id="172" name="Google Shape;186;p24" descr=""/>
          <p:cNvPicPr/>
          <p:nvPr/>
        </p:nvPicPr>
        <p:blipFill>
          <a:blip r:embed="rId2"/>
          <a:srcRect l="1339" t="37128" r="55751" b="3235"/>
          <a:stretch/>
        </p:blipFill>
        <p:spPr>
          <a:xfrm>
            <a:off x="5412960" y="1218600"/>
            <a:ext cx="2368800" cy="1065600"/>
          </a:xfrm>
          <a:prstGeom prst="rect">
            <a:avLst/>
          </a:prstGeom>
          <a:ln w="0">
            <a:noFill/>
          </a:ln>
        </p:spPr>
      </p:pic>
      <p:pic>
        <p:nvPicPr>
          <p:cNvPr id="173" name="Google Shape;187;p24" descr=""/>
          <p:cNvPicPr/>
          <p:nvPr/>
        </p:nvPicPr>
        <p:blipFill>
          <a:blip r:embed="rId3"/>
          <a:stretch/>
        </p:blipFill>
        <p:spPr>
          <a:xfrm>
            <a:off x="386640" y="3113640"/>
            <a:ext cx="2858040" cy="1775520"/>
          </a:xfrm>
          <a:prstGeom prst="rect">
            <a:avLst/>
          </a:prstGeom>
          <a:ln w="0">
            <a:noFill/>
          </a:ln>
        </p:spPr>
      </p:pic>
      <p:pic>
        <p:nvPicPr>
          <p:cNvPr id="174" name="Google Shape;188;p24" descr=""/>
          <p:cNvPicPr/>
          <p:nvPr/>
        </p:nvPicPr>
        <p:blipFill>
          <a:blip r:embed="rId4"/>
          <a:stretch/>
        </p:blipFill>
        <p:spPr>
          <a:xfrm>
            <a:off x="5412960" y="2993040"/>
            <a:ext cx="1721520" cy="1065600"/>
          </a:xfrm>
          <a:prstGeom prst="rect">
            <a:avLst/>
          </a:prstGeom>
          <a:ln w="0">
            <a:noFill/>
          </a:ln>
        </p:spPr>
      </p:pic>
      <p:pic>
        <p:nvPicPr>
          <p:cNvPr id="175" name="Google Shape;189;p24" descr=""/>
          <p:cNvPicPr/>
          <p:nvPr/>
        </p:nvPicPr>
        <p:blipFill>
          <a:blip r:embed="rId5"/>
          <a:stretch/>
        </p:blipFill>
        <p:spPr>
          <a:xfrm>
            <a:off x="7389000" y="3023280"/>
            <a:ext cx="599760" cy="892440"/>
          </a:xfrm>
          <a:prstGeom prst="rect">
            <a:avLst/>
          </a:prstGeom>
          <a:ln w="0">
            <a:noFill/>
          </a:ln>
        </p:spPr>
      </p:pic>
      <p:pic>
        <p:nvPicPr>
          <p:cNvPr id="176" name="Google Shape;190;p24" descr=""/>
          <p:cNvPicPr/>
          <p:nvPr/>
        </p:nvPicPr>
        <p:blipFill>
          <a:blip r:embed="rId6"/>
          <a:srcRect l="15734" t="25028" r="67185" b="48527"/>
          <a:stretch/>
        </p:blipFill>
        <p:spPr>
          <a:xfrm>
            <a:off x="7185240" y="3280680"/>
            <a:ext cx="293400" cy="281520"/>
          </a:xfrm>
          <a:prstGeom prst="rect">
            <a:avLst/>
          </a:prstGeom>
          <a:ln w="0">
            <a:noFill/>
          </a:ln>
        </p:spPr>
      </p:pic>
      <p:sp>
        <p:nvSpPr>
          <p:cNvPr id="177" name="Google Shape;191;p24"/>
          <p:cNvSpPr/>
          <p:nvPr/>
        </p:nvSpPr>
        <p:spPr>
          <a:xfrm>
            <a:off x="4896720" y="3971160"/>
            <a:ext cx="4048200" cy="1060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 marL="457200" indent="-336600">
              <a:lnSpc>
                <a:spcPct val="115000"/>
              </a:lnSpc>
              <a:buClr>
                <a:srgbClr val="000000"/>
              </a:buClr>
              <a:buFont typeface="Arial"/>
              <a:buChar char="●"/>
            </a:pPr>
            <a:r>
              <a:rPr b="0" lang="fr" sz="1450" spc="-1" strike="noStrike">
                <a:solidFill>
                  <a:srgbClr val="000000"/>
                </a:solidFill>
                <a:latin typeface="Arial"/>
                <a:ea typeface="Arial"/>
              </a:rPr>
              <a:t>Describes the speed at which the envelope of a pulse propagates through a given medium.</a:t>
            </a:r>
            <a:endParaRPr b="0" lang="fr-FR" sz="1450" spc="-1" strike="noStrike">
              <a:latin typeface="Arial"/>
            </a:endParaRPr>
          </a:p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endParaRPr b="0" lang="fr-FR" sz="1700" spc="-1" strike="noStrike">
              <a:latin typeface="Arial"/>
            </a:endParaRPr>
          </a:p>
        </p:txBody>
      </p:sp>
      <p:sp>
        <p:nvSpPr>
          <p:cNvPr id="178" name="Google Shape;192;p24"/>
          <p:cNvSpPr/>
          <p:nvPr/>
        </p:nvSpPr>
        <p:spPr>
          <a:xfrm>
            <a:off x="311760" y="4824000"/>
            <a:ext cx="2870280" cy="34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82880" bIns="18288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i="1" lang="fr" sz="700" spc="-1" strike="noStrike">
                <a:solidFill>
                  <a:srgbClr val="000000"/>
                </a:solidFill>
                <a:latin typeface="Arial"/>
                <a:ea typeface="Arial"/>
              </a:rPr>
              <a:t>Pulse Propagation in Dispersive Media, Rutgers university</a:t>
            </a:r>
            <a:endParaRPr b="0" lang="fr-FR" sz="700" spc="-1" strike="noStrike">
              <a:latin typeface="Arial"/>
            </a:endParaRPr>
          </a:p>
        </p:txBody>
      </p:sp>
      <p:sp>
        <p:nvSpPr>
          <p:cNvPr id="179" name="Google Shape;193;p24"/>
          <p:cNvSpPr/>
          <p:nvPr/>
        </p:nvSpPr>
        <p:spPr>
          <a:xfrm>
            <a:off x="4896720" y="2284560"/>
            <a:ext cx="4048200" cy="1060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 marL="457200" indent="-336600">
              <a:lnSpc>
                <a:spcPct val="115000"/>
              </a:lnSpc>
              <a:buClr>
                <a:srgbClr val="000000"/>
              </a:buClr>
              <a:buFont typeface="Arial"/>
              <a:buChar char="●"/>
            </a:pPr>
            <a:r>
              <a:rPr b="0" lang="fr" sz="1450" spc="-1" strike="noStrike">
                <a:solidFill>
                  <a:srgbClr val="000000"/>
                </a:solidFill>
                <a:latin typeface="Arial"/>
                <a:ea typeface="Arial"/>
              </a:rPr>
              <a:t>Describes the speed at which the phase plan propagates through a given medium.</a:t>
            </a:r>
            <a:endParaRPr b="0" lang="fr-FR" sz="1450" spc="-1" strike="noStrike">
              <a:latin typeface="Arial"/>
            </a:endParaRPr>
          </a:p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endParaRPr b="0" lang="fr-FR" sz="1700" spc="-1" strike="noStrike">
              <a:latin typeface="Arial"/>
            </a:endParaRPr>
          </a:p>
        </p:txBody>
      </p:sp>
      <p:sp>
        <p:nvSpPr>
          <p:cNvPr id="180" name="Google Shape;194;p24"/>
          <p:cNvSpPr/>
          <p:nvPr/>
        </p:nvSpPr>
        <p:spPr>
          <a:xfrm>
            <a:off x="5280480" y="3032640"/>
            <a:ext cx="2708280" cy="1065600"/>
          </a:xfrm>
          <a:prstGeom prst="rect">
            <a:avLst/>
          </a:prstGeom>
          <a:noFill/>
          <a:ln w="9525">
            <a:solidFill>
              <a:srgbClr val="4a86e8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38368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 fontScale="91000"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" sz="2800" spc="-1" strike="noStrike">
                <a:solidFill>
                  <a:srgbClr val="000000"/>
                </a:solidFill>
                <a:latin typeface="Arial"/>
                <a:ea typeface="Arial"/>
              </a:rPr>
              <a:t>Gro</a:t>
            </a:r>
            <a:r>
              <a:rPr b="0" lang="fr" sz="2800" spc="-1" strike="noStrike">
                <a:solidFill>
                  <a:srgbClr val="000000"/>
                </a:solidFill>
                <a:latin typeface="Arial"/>
                <a:ea typeface="Arial"/>
              </a:rPr>
              <a:t>up </a:t>
            </a:r>
            <a:r>
              <a:rPr b="0" lang="fr" sz="2800" spc="-1" strike="noStrike">
                <a:solidFill>
                  <a:srgbClr val="000000"/>
                </a:solidFill>
                <a:latin typeface="Arial"/>
                <a:ea typeface="Arial"/>
              </a:rPr>
              <a:t>vel</a:t>
            </a:r>
            <a:r>
              <a:rPr b="0" lang="fr" sz="2800" spc="-1" strike="noStrike">
                <a:solidFill>
                  <a:srgbClr val="000000"/>
                </a:solidFill>
                <a:latin typeface="Arial"/>
                <a:ea typeface="Arial"/>
              </a:rPr>
              <a:t>ocit</a:t>
            </a:r>
            <a:r>
              <a:rPr b="0" lang="fr" sz="2800" spc="-1" strike="noStrike">
                <a:solidFill>
                  <a:srgbClr val="000000"/>
                </a:solidFill>
                <a:latin typeface="Arial"/>
                <a:ea typeface="Arial"/>
              </a:rPr>
              <a:t>y </a:t>
            </a:r>
            <a:r>
              <a:rPr b="0" lang="fr" sz="2800" spc="-1" strike="noStrike">
                <a:solidFill>
                  <a:srgbClr val="000000"/>
                </a:solidFill>
                <a:latin typeface="Arial"/>
                <a:ea typeface="Arial"/>
              </a:rPr>
              <a:t>dis</a:t>
            </a:r>
            <a:r>
              <a:rPr b="0" lang="fr" sz="2800" spc="-1" strike="noStrike">
                <a:solidFill>
                  <a:srgbClr val="000000"/>
                </a:solidFill>
                <a:latin typeface="Arial"/>
                <a:ea typeface="Arial"/>
              </a:rPr>
              <a:t>per</a:t>
            </a:r>
            <a:r>
              <a:rPr b="0" lang="fr" sz="2800" spc="-1" strike="noStrike">
                <a:solidFill>
                  <a:srgbClr val="000000"/>
                </a:solidFill>
                <a:latin typeface="Arial"/>
                <a:ea typeface="Arial"/>
              </a:rPr>
              <a:t>sio</a:t>
            </a:r>
            <a:r>
              <a:rPr b="0" lang="fr" sz="2800" spc="-1" strike="noStrike">
                <a:solidFill>
                  <a:srgbClr val="000000"/>
                </a:solidFill>
                <a:latin typeface="Arial"/>
                <a:ea typeface="Arial"/>
              </a:rPr>
              <a:t>n </a:t>
            </a:r>
            <a:r>
              <a:rPr b="0" lang="fr" sz="2800" spc="-1" strike="noStrike">
                <a:solidFill>
                  <a:srgbClr val="000000"/>
                </a:solidFill>
                <a:latin typeface="Arial"/>
                <a:ea typeface="Arial"/>
              </a:rPr>
              <a:t>(GV</a:t>
            </a:r>
            <a:r>
              <a:rPr b="0" lang="fr" sz="2800" spc="-1" strike="noStrike">
                <a:solidFill>
                  <a:srgbClr val="000000"/>
                </a:solidFill>
                <a:latin typeface="Arial"/>
                <a:ea typeface="Arial"/>
              </a:rPr>
              <a:t>D)</a:t>
            </a:r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2" name="PlaceHolder 2"/>
          <p:cNvSpPr>
            <a:spLocks noGrp="1"/>
          </p:cNvSpPr>
          <p:nvPr>
            <p:ph type="sldNum" idx="7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rm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fr" sz="1000" spc="-1" strike="noStrike">
                <a:solidFill>
                  <a:srgbClr val="595959"/>
                </a:solidFill>
                <a:latin typeface="Arial"/>
                <a:ea typeface="Arial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AEDDD1C3-DE04-42D7-A41F-E79F0DB6A1C6}" type="slidenum">
              <a:rPr b="0" lang="fr" sz="1000" spc="-1" strike="noStrike">
                <a:solidFill>
                  <a:srgbClr val="595959"/>
                </a:solidFill>
                <a:latin typeface="Arial"/>
                <a:ea typeface="Arial"/>
              </a:rPr>
              <a:t>&lt;numéro&gt;</a:t>
            </a:fld>
            <a:endParaRPr b="0" lang="fr-FR" sz="1000" spc="-1" strike="noStrike">
              <a:latin typeface="Times New Roman"/>
            </a:endParaRPr>
          </a:p>
        </p:txBody>
      </p:sp>
      <p:pic>
        <p:nvPicPr>
          <p:cNvPr id="183" name="Google Shape;201;p25" descr=""/>
          <p:cNvPicPr/>
          <p:nvPr/>
        </p:nvPicPr>
        <p:blipFill>
          <a:blip r:embed="rId1"/>
          <a:srcRect l="0" t="3813" r="0" b="0"/>
          <a:stretch/>
        </p:blipFill>
        <p:spPr>
          <a:xfrm>
            <a:off x="1699920" y="1269720"/>
            <a:ext cx="4232160" cy="1986480"/>
          </a:xfrm>
          <a:prstGeom prst="rect">
            <a:avLst/>
          </a:prstGeom>
          <a:ln w="0">
            <a:noFill/>
          </a:ln>
        </p:spPr>
      </p:pic>
      <p:sp>
        <p:nvSpPr>
          <p:cNvPr id="184" name="Google Shape;202;p25"/>
          <p:cNvSpPr/>
          <p:nvPr/>
        </p:nvSpPr>
        <p:spPr>
          <a:xfrm>
            <a:off x="5745600" y="1336680"/>
            <a:ext cx="3471840" cy="2916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 marL="457200" indent="-317520">
              <a:lnSpc>
                <a:spcPct val="100000"/>
              </a:lnSpc>
              <a:buClr>
                <a:srgbClr val="000000"/>
              </a:buClr>
              <a:buFont typeface="Arial"/>
              <a:buChar char="●"/>
            </a:pPr>
            <a:r>
              <a:rPr b="0" lang="fr" sz="1400" spc="-1" strike="noStrike">
                <a:solidFill>
                  <a:srgbClr val="000000"/>
                </a:solidFill>
                <a:latin typeface="Arial"/>
                <a:ea typeface="Arial"/>
              </a:rPr>
              <a:t>Responsible for pulse spreading and the appearance of a </a:t>
            </a:r>
            <a:r>
              <a:rPr b="0" i="1" lang="fr" sz="1400" spc="-1" strike="noStrike">
                <a:solidFill>
                  <a:srgbClr val="000000"/>
                </a:solidFill>
                <a:latin typeface="Arial"/>
                <a:ea typeface="Arial"/>
              </a:rPr>
              <a:t>frequency chirp</a:t>
            </a:r>
            <a:r>
              <a:rPr b="0" lang="fr" sz="1400" spc="-1" strike="noStrike">
                <a:solidFill>
                  <a:srgbClr val="000000"/>
                </a:solidFill>
                <a:latin typeface="Arial"/>
                <a:ea typeface="Arial"/>
              </a:rPr>
              <a:t> (variation of the </a:t>
            </a:r>
            <a:r>
              <a:rPr b="0" i="1" lang="fr" sz="1400" spc="-1" strike="noStrike">
                <a:solidFill>
                  <a:srgbClr val="000000"/>
                </a:solidFill>
                <a:latin typeface="Arial"/>
                <a:ea typeface="Arial"/>
              </a:rPr>
              <a:t>instantaneous frequency</a:t>
            </a:r>
            <a:r>
              <a:rPr b="0" lang="fr" sz="1400" spc="-1" strike="noStrike">
                <a:solidFill>
                  <a:srgbClr val="000000"/>
                </a:solidFill>
                <a:latin typeface="Arial"/>
                <a:ea typeface="Arial"/>
              </a:rPr>
              <a:t> along time)</a:t>
            </a:r>
            <a:endParaRPr b="0" lang="fr-FR" sz="1400" spc="-1" strike="noStrike">
              <a:latin typeface="Arial"/>
            </a:endParaRPr>
          </a:p>
          <a:p>
            <a:pPr marL="457200">
              <a:lnSpc>
                <a:spcPct val="100000"/>
              </a:lnSpc>
              <a:buNone/>
              <a:tabLst>
                <a:tab algn="l" pos="0"/>
              </a:tabLst>
            </a:pPr>
            <a:endParaRPr b="0" lang="fr-FR" sz="1400" spc="-1" strike="noStrike">
              <a:latin typeface="Arial"/>
            </a:endParaRPr>
          </a:p>
          <a:p>
            <a:pPr marL="457200" indent="-317520">
              <a:lnSpc>
                <a:spcPct val="100000"/>
              </a:lnSpc>
              <a:buClr>
                <a:srgbClr val="000000"/>
              </a:buClr>
              <a:buFont typeface="Arial"/>
              <a:buChar char="●"/>
              <a:tabLst>
                <a:tab algn="l" pos="0"/>
              </a:tabLst>
            </a:pPr>
            <a:r>
              <a:rPr b="0" lang="fr" sz="1400" spc="-1" strike="noStrike">
                <a:solidFill>
                  <a:srgbClr val="000000"/>
                </a:solidFill>
                <a:latin typeface="Arial"/>
                <a:ea typeface="Arial"/>
              </a:rPr>
              <a:t>The pulse widens because the different spectral components do not have the same </a:t>
            </a:r>
            <a:r>
              <a:rPr b="0" i="1" lang="fr" sz="1400" spc="-1" strike="noStrike">
                <a:solidFill>
                  <a:srgbClr val="000000"/>
                </a:solidFill>
                <a:latin typeface="Arial"/>
                <a:ea typeface="Arial"/>
              </a:rPr>
              <a:t>group velocity</a:t>
            </a:r>
            <a:r>
              <a:rPr b="0" lang="fr" sz="1400" spc="-1" strike="noStrike">
                <a:solidFill>
                  <a:srgbClr val="000000"/>
                </a:solidFill>
                <a:latin typeface="Arial"/>
                <a:ea typeface="Arial"/>
              </a:rPr>
              <a:t>.</a:t>
            </a:r>
            <a:endParaRPr b="0" lang="fr-FR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fr-FR" sz="1400" spc="-1" strike="noStrike">
              <a:latin typeface="Arial"/>
            </a:endParaRPr>
          </a:p>
          <a:p>
            <a:pPr marL="457200" indent="-317520">
              <a:lnSpc>
                <a:spcPct val="100000"/>
              </a:lnSpc>
              <a:buClr>
                <a:srgbClr val="000000"/>
              </a:buClr>
              <a:buFont typeface="Arial"/>
              <a:buChar char="●"/>
              <a:tabLst>
                <a:tab algn="l" pos="0"/>
              </a:tabLst>
            </a:pPr>
            <a:r>
              <a:rPr b="0" lang="fr" sz="1400" spc="-1" strike="noStrike">
                <a:solidFill>
                  <a:srgbClr val="000000"/>
                </a:solidFill>
                <a:latin typeface="Arial"/>
                <a:ea typeface="Arial"/>
              </a:rPr>
              <a:t>Frequency-dependent</a:t>
            </a:r>
            <a:endParaRPr b="0" lang="fr-FR" sz="1400" spc="-1" strike="noStrike">
              <a:latin typeface="Arial"/>
            </a:endParaRPr>
          </a:p>
          <a:p>
            <a:pPr marL="457200">
              <a:lnSpc>
                <a:spcPct val="100000"/>
              </a:lnSpc>
              <a:buNone/>
              <a:tabLst>
                <a:tab algn="l" pos="0"/>
              </a:tabLst>
            </a:pPr>
            <a:endParaRPr b="0" lang="fr-FR" sz="1400" spc="-1" strike="noStrike">
              <a:latin typeface="Arial"/>
            </a:endParaRPr>
          </a:p>
        </p:txBody>
      </p:sp>
      <p:pic>
        <p:nvPicPr>
          <p:cNvPr id="185" name="Google Shape;203;p25" descr=""/>
          <p:cNvPicPr/>
          <p:nvPr/>
        </p:nvPicPr>
        <p:blipFill>
          <a:blip r:embed="rId2"/>
          <a:stretch/>
        </p:blipFill>
        <p:spPr>
          <a:xfrm>
            <a:off x="6457680" y="3960000"/>
            <a:ext cx="1822320" cy="870840"/>
          </a:xfrm>
          <a:prstGeom prst="rect">
            <a:avLst/>
          </a:prstGeom>
          <a:ln w="0">
            <a:noFill/>
          </a:ln>
        </p:spPr>
      </p:pic>
      <p:sp>
        <p:nvSpPr>
          <p:cNvPr id="186" name="Google Shape;204;p25"/>
          <p:cNvSpPr/>
          <p:nvPr/>
        </p:nvSpPr>
        <p:spPr>
          <a:xfrm>
            <a:off x="442440" y="4884480"/>
            <a:ext cx="4530960" cy="25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82880" bIns="18288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i="1" lang="fr" sz="700" spc="-1" strike="noStrike" u="sng">
                <a:solidFill>
                  <a:srgbClr val="000000"/>
                </a:solidFill>
                <a:uFillTx/>
                <a:latin typeface="Arial"/>
                <a:ea typeface="Arial"/>
                <a:hlinkClick r:id="rId3"/>
              </a:rPr>
              <a:t>Govind P. Agrawal</a:t>
            </a:r>
            <a:r>
              <a:rPr b="0" i="1" lang="fr" sz="7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,</a:t>
            </a:r>
            <a:r>
              <a:rPr b="0" i="1" lang="fr" sz="7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 </a:t>
            </a:r>
            <a:r>
              <a:rPr b="0" lang="fr" sz="700" spc="-1" strike="noStrike">
                <a:solidFill>
                  <a:srgbClr val="000000"/>
                </a:solidFill>
                <a:latin typeface="Arial"/>
                <a:ea typeface="Arial"/>
              </a:rPr>
              <a:t>Ultrashort Pulse Propagation in Nonlinear Dispersive Fibers</a:t>
            </a:r>
            <a:r>
              <a:rPr b="0" i="1" lang="fr" sz="7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, 2022</a:t>
            </a:r>
            <a:endParaRPr b="0" lang="fr-FR" sz="700" spc="-1" strike="noStrike">
              <a:latin typeface="Arial"/>
            </a:endParaRPr>
          </a:p>
        </p:txBody>
      </p:sp>
      <p:sp>
        <p:nvSpPr>
          <p:cNvPr id="187" name="Google Shape;205;p25"/>
          <p:cNvSpPr/>
          <p:nvPr/>
        </p:nvSpPr>
        <p:spPr>
          <a:xfrm>
            <a:off x="2144880" y="1369800"/>
            <a:ext cx="873720" cy="441720"/>
          </a:xfrm>
          <a:prstGeom prst="rect">
            <a:avLst/>
          </a:prstGeom>
          <a:solidFill>
            <a:schemeClr val="lt1"/>
          </a:solidFill>
          <a:ln w="9525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8" name="Google Shape;206;p25"/>
          <p:cNvSpPr/>
          <p:nvPr/>
        </p:nvSpPr>
        <p:spPr>
          <a:xfrm>
            <a:off x="2331360" y="1337760"/>
            <a:ext cx="820800" cy="373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" sz="1800" spc="-1" strike="noStrike">
                <a:solidFill>
                  <a:srgbClr val="000000"/>
                </a:solidFill>
                <a:latin typeface="Arial"/>
                <a:ea typeface="Arial"/>
              </a:rPr>
              <a:t>Front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189" name="Google Shape;207;p25"/>
          <p:cNvSpPr/>
          <p:nvPr/>
        </p:nvSpPr>
        <p:spPr>
          <a:xfrm>
            <a:off x="4221720" y="1590840"/>
            <a:ext cx="873720" cy="441720"/>
          </a:xfrm>
          <a:prstGeom prst="rect">
            <a:avLst/>
          </a:prstGeom>
          <a:solidFill>
            <a:schemeClr val="lt1"/>
          </a:solidFill>
          <a:ln w="9525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0" name="Google Shape;208;p25"/>
          <p:cNvSpPr/>
          <p:nvPr/>
        </p:nvSpPr>
        <p:spPr>
          <a:xfrm>
            <a:off x="4399200" y="1658880"/>
            <a:ext cx="820800" cy="373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" sz="1800" spc="-1" strike="noStrike">
                <a:solidFill>
                  <a:srgbClr val="000000"/>
                </a:solidFill>
                <a:latin typeface="Arial"/>
                <a:ea typeface="Arial"/>
              </a:rPr>
              <a:t>Back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191" name="Google Shape;209;p25"/>
          <p:cNvSpPr/>
          <p:nvPr/>
        </p:nvSpPr>
        <p:spPr>
          <a:xfrm>
            <a:off x="4973400" y="2489400"/>
            <a:ext cx="814680" cy="405720"/>
          </a:xfrm>
          <a:prstGeom prst="rect">
            <a:avLst/>
          </a:prstGeom>
          <a:solidFill>
            <a:schemeClr val="lt1"/>
          </a:solidFill>
          <a:ln w="9525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2" name="Google Shape;210;p25"/>
          <p:cNvSpPr/>
          <p:nvPr/>
        </p:nvSpPr>
        <p:spPr>
          <a:xfrm>
            <a:off x="4845600" y="2399760"/>
            <a:ext cx="765360" cy="343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82880" bIns="18288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" sz="1800" spc="-1" strike="noStrike">
                <a:solidFill>
                  <a:srgbClr val="000000"/>
                </a:solidFill>
                <a:latin typeface="Arial"/>
                <a:ea typeface="Arial"/>
              </a:rPr>
              <a:t>Time</a:t>
            </a:r>
            <a:endParaRPr b="0" lang="fr-FR" sz="1800" spc="-1" strike="noStrike">
              <a:latin typeface="Arial"/>
            </a:endParaRPr>
          </a:p>
        </p:txBody>
      </p:sp>
      <p:pic>
        <p:nvPicPr>
          <p:cNvPr id="193" name="Google Shape;211;p25" descr=""/>
          <p:cNvPicPr/>
          <p:nvPr/>
        </p:nvPicPr>
        <p:blipFill>
          <a:blip r:embed="rId4"/>
          <a:stretch/>
        </p:blipFill>
        <p:spPr>
          <a:xfrm>
            <a:off x="93240" y="2489400"/>
            <a:ext cx="2639160" cy="24040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216;p26"/>
          <p:cNvSpPr/>
          <p:nvPr/>
        </p:nvSpPr>
        <p:spPr>
          <a:xfrm>
            <a:off x="5671800" y="1609560"/>
            <a:ext cx="3471840" cy="2916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 marL="457200" indent="-317520">
              <a:lnSpc>
                <a:spcPct val="100000"/>
              </a:lnSpc>
              <a:buClr>
                <a:srgbClr val="000000"/>
              </a:buClr>
              <a:buFont typeface="Arial"/>
              <a:buChar char="●"/>
            </a:pPr>
            <a:r>
              <a:rPr b="0" lang="fr" sz="1400" spc="-1" strike="noStrike">
                <a:solidFill>
                  <a:srgbClr val="000000"/>
                </a:solidFill>
                <a:latin typeface="Arial"/>
                <a:ea typeface="Arial"/>
              </a:rPr>
              <a:t>In media with positive dispersion, the pulse acquires a positive chirp when propagating in an optical medium.</a:t>
            </a:r>
            <a:endParaRPr b="0" lang="fr-FR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fr-FR" sz="1400" spc="-1" strike="noStrike">
              <a:latin typeface="Arial"/>
            </a:endParaRPr>
          </a:p>
          <a:p>
            <a:pPr marL="457200" indent="-317520">
              <a:lnSpc>
                <a:spcPct val="100000"/>
              </a:lnSpc>
              <a:buClr>
                <a:srgbClr val="000000"/>
              </a:buClr>
              <a:buFont typeface="Arial"/>
              <a:buChar char="●"/>
              <a:tabLst>
                <a:tab algn="l" pos="0"/>
              </a:tabLst>
            </a:pPr>
            <a:r>
              <a:rPr b="0" lang="fr" sz="1400" spc="-1" strike="noStrike">
                <a:solidFill>
                  <a:srgbClr val="000000"/>
                </a:solidFill>
                <a:latin typeface="Arial"/>
                <a:ea typeface="Arial"/>
              </a:rPr>
              <a:t>High frequencies propagate less quickly than low frequencies</a:t>
            </a:r>
            <a:endParaRPr b="0" lang="fr-FR" sz="1400" spc="-1" strike="noStrike">
              <a:latin typeface="Arial"/>
            </a:endParaRPr>
          </a:p>
          <a:p>
            <a:pPr marL="457200">
              <a:lnSpc>
                <a:spcPct val="100000"/>
              </a:lnSpc>
              <a:buNone/>
              <a:tabLst>
                <a:tab algn="l" pos="0"/>
              </a:tabLst>
            </a:pPr>
            <a:endParaRPr b="0" lang="fr-FR" sz="1400" spc="-1" strike="noStrike">
              <a:latin typeface="Arial"/>
            </a:endParaRPr>
          </a:p>
          <a:p>
            <a:pPr marL="457200" indent="-330120">
              <a:lnSpc>
                <a:spcPct val="100000"/>
              </a:lnSpc>
              <a:buClr>
                <a:srgbClr val="000000"/>
              </a:buClr>
              <a:buFont typeface="Arial"/>
              <a:buChar char="●"/>
              <a:tabLst>
                <a:tab algn="l" pos="0"/>
              </a:tabLst>
            </a:pPr>
            <a:r>
              <a:rPr b="0" lang="fr" sz="1400" spc="-1" strike="noStrike">
                <a:solidFill>
                  <a:srgbClr val="000000"/>
                </a:solidFill>
                <a:latin typeface="Arial"/>
                <a:ea typeface="Arial"/>
              </a:rPr>
              <a:t>Blue frequency acquires propagation delay compared to red frequency</a:t>
            </a:r>
            <a:endParaRPr b="0" lang="fr-FR" sz="1400" spc="-1" strike="noStrike">
              <a:latin typeface="Arial"/>
            </a:endParaRPr>
          </a:p>
          <a:p>
            <a:pPr marL="457200">
              <a:lnSpc>
                <a:spcPct val="100000"/>
              </a:lnSpc>
              <a:buNone/>
              <a:tabLst>
                <a:tab algn="l" pos="0"/>
              </a:tabLst>
            </a:pPr>
            <a:endParaRPr b="0" lang="fr-FR" sz="1400" spc="-1" strike="noStrike">
              <a:latin typeface="Arial"/>
            </a:endParaRPr>
          </a:p>
        </p:txBody>
      </p:sp>
      <p:sp>
        <p:nvSpPr>
          <p:cNvPr id="195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38368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 fontScale="91000"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" sz="2800" spc="-1" strike="noStrike">
                <a:solidFill>
                  <a:srgbClr val="000000"/>
                </a:solidFill>
                <a:latin typeface="Arial"/>
                <a:ea typeface="Arial"/>
              </a:rPr>
              <a:t>Group velocity dispersion (GVD)</a:t>
            </a:r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96" name="Google Shape;218;p26" descr=""/>
          <p:cNvPicPr/>
          <p:nvPr/>
        </p:nvPicPr>
        <p:blipFill>
          <a:blip r:embed="rId1"/>
          <a:stretch/>
        </p:blipFill>
        <p:spPr>
          <a:xfrm>
            <a:off x="0" y="1830960"/>
            <a:ext cx="5807160" cy="1767960"/>
          </a:xfrm>
          <a:prstGeom prst="rect">
            <a:avLst/>
          </a:prstGeom>
          <a:ln w="0">
            <a:noFill/>
          </a:ln>
        </p:spPr>
      </p:pic>
      <p:sp>
        <p:nvSpPr>
          <p:cNvPr id="197" name="Google Shape;219;p26"/>
          <p:cNvSpPr/>
          <p:nvPr/>
        </p:nvSpPr>
        <p:spPr>
          <a:xfrm>
            <a:off x="71280" y="1797120"/>
            <a:ext cx="1005840" cy="441720"/>
          </a:xfrm>
          <a:prstGeom prst="rect">
            <a:avLst/>
          </a:prstGeom>
          <a:solidFill>
            <a:schemeClr val="lt1"/>
          </a:solidFill>
          <a:ln w="9525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8" name="Google Shape;220;p26"/>
          <p:cNvSpPr/>
          <p:nvPr/>
        </p:nvSpPr>
        <p:spPr>
          <a:xfrm>
            <a:off x="375840" y="1830960"/>
            <a:ext cx="820800" cy="373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" sz="1800" spc="-1" strike="noStrike">
                <a:solidFill>
                  <a:srgbClr val="000000"/>
                </a:solidFill>
                <a:latin typeface="Arial"/>
                <a:ea typeface="Arial"/>
              </a:rPr>
              <a:t>Front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199" name="Google Shape;221;p26"/>
          <p:cNvSpPr/>
          <p:nvPr/>
        </p:nvSpPr>
        <p:spPr>
          <a:xfrm>
            <a:off x="1276560" y="1971360"/>
            <a:ext cx="1145520" cy="441720"/>
          </a:xfrm>
          <a:prstGeom prst="rect">
            <a:avLst/>
          </a:prstGeom>
          <a:solidFill>
            <a:schemeClr val="lt1"/>
          </a:solidFill>
          <a:ln w="9525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0" name="Google Shape;222;p26"/>
          <p:cNvSpPr/>
          <p:nvPr/>
        </p:nvSpPr>
        <p:spPr>
          <a:xfrm>
            <a:off x="1601280" y="2039400"/>
            <a:ext cx="820800" cy="373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" sz="1800" spc="-1" strike="noStrike">
                <a:solidFill>
                  <a:srgbClr val="000000"/>
                </a:solidFill>
                <a:latin typeface="Arial"/>
                <a:ea typeface="Arial"/>
              </a:rPr>
              <a:t>Back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201" name="Google Shape;223;p26"/>
          <p:cNvSpPr/>
          <p:nvPr/>
        </p:nvSpPr>
        <p:spPr>
          <a:xfrm>
            <a:off x="3153960" y="1719000"/>
            <a:ext cx="1145520" cy="441720"/>
          </a:xfrm>
          <a:prstGeom prst="rect">
            <a:avLst/>
          </a:prstGeom>
          <a:solidFill>
            <a:schemeClr val="lt1"/>
          </a:solidFill>
          <a:ln w="9525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2" name="Google Shape;224;p26"/>
          <p:cNvSpPr/>
          <p:nvPr/>
        </p:nvSpPr>
        <p:spPr>
          <a:xfrm>
            <a:off x="4572000" y="1936440"/>
            <a:ext cx="1226160" cy="476280"/>
          </a:xfrm>
          <a:prstGeom prst="rect">
            <a:avLst/>
          </a:prstGeom>
          <a:solidFill>
            <a:schemeClr val="lt1"/>
          </a:solidFill>
          <a:ln w="9525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3" name="Google Shape;225;p26"/>
          <p:cNvSpPr/>
          <p:nvPr/>
        </p:nvSpPr>
        <p:spPr>
          <a:xfrm>
            <a:off x="4500360" y="1701720"/>
            <a:ext cx="1226160" cy="476280"/>
          </a:xfrm>
          <a:prstGeom prst="rect">
            <a:avLst/>
          </a:prstGeom>
          <a:solidFill>
            <a:schemeClr val="lt1"/>
          </a:solidFill>
          <a:ln w="9525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4" name="Google Shape;226;p26"/>
          <p:cNvSpPr/>
          <p:nvPr/>
        </p:nvSpPr>
        <p:spPr>
          <a:xfrm>
            <a:off x="4774680" y="2039400"/>
            <a:ext cx="820800" cy="373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" sz="1800" spc="-1" strike="noStrike">
                <a:solidFill>
                  <a:srgbClr val="000000"/>
                </a:solidFill>
                <a:latin typeface="Arial"/>
                <a:ea typeface="Arial"/>
              </a:rPr>
              <a:t>Back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205" name="Google Shape;227;p26"/>
          <p:cNvSpPr/>
          <p:nvPr/>
        </p:nvSpPr>
        <p:spPr>
          <a:xfrm>
            <a:off x="3478320" y="1830960"/>
            <a:ext cx="820800" cy="373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" sz="1800" spc="-1" strike="noStrike">
                <a:solidFill>
                  <a:srgbClr val="000000"/>
                </a:solidFill>
                <a:latin typeface="Arial"/>
                <a:ea typeface="Arial"/>
              </a:rPr>
              <a:t>Front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206" name="Google Shape;228;p26"/>
          <p:cNvSpPr/>
          <p:nvPr/>
        </p:nvSpPr>
        <p:spPr>
          <a:xfrm>
            <a:off x="1284840" y="1752840"/>
            <a:ext cx="820800" cy="373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" sz="1100" spc="-1" strike="noStrike">
                <a:solidFill>
                  <a:srgbClr val="000000"/>
                </a:solidFill>
                <a:latin typeface="Arial"/>
                <a:ea typeface="Arial"/>
              </a:rPr>
              <a:t>Electric field</a:t>
            </a:r>
            <a:endParaRPr b="0" lang="fr-FR" sz="1100" spc="-1" strike="noStrike">
              <a:latin typeface="Arial"/>
            </a:endParaRPr>
          </a:p>
        </p:txBody>
      </p:sp>
      <p:sp>
        <p:nvSpPr>
          <p:cNvPr id="207" name="Google Shape;229;p26"/>
          <p:cNvSpPr/>
          <p:nvPr/>
        </p:nvSpPr>
        <p:spPr>
          <a:xfrm>
            <a:off x="4426560" y="1665720"/>
            <a:ext cx="820800" cy="373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" sz="1100" spc="-1" strike="noStrike">
                <a:solidFill>
                  <a:srgbClr val="000000"/>
                </a:solidFill>
                <a:latin typeface="Arial"/>
                <a:ea typeface="Arial"/>
              </a:rPr>
              <a:t>Electric field</a:t>
            </a:r>
            <a:endParaRPr b="0" lang="fr-FR" sz="1100" spc="-1" strike="noStrike">
              <a:latin typeface="Arial"/>
            </a:endParaRPr>
          </a:p>
        </p:txBody>
      </p:sp>
      <p:sp>
        <p:nvSpPr>
          <p:cNvPr id="208" name="Google Shape;230;p26"/>
          <p:cNvSpPr/>
          <p:nvPr/>
        </p:nvSpPr>
        <p:spPr>
          <a:xfrm>
            <a:off x="1475280" y="2862000"/>
            <a:ext cx="1005840" cy="441720"/>
          </a:xfrm>
          <a:prstGeom prst="rect">
            <a:avLst/>
          </a:prstGeom>
          <a:solidFill>
            <a:schemeClr val="lt1"/>
          </a:solidFill>
          <a:ln w="9525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9" name="Google Shape;231;p26"/>
          <p:cNvSpPr/>
          <p:nvPr/>
        </p:nvSpPr>
        <p:spPr>
          <a:xfrm>
            <a:off x="4801320" y="2905200"/>
            <a:ext cx="1005840" cy="441720"/>
          </a:xfrm>
          <a:prstGeom prst="rect">
            <a:avLst/>
          </a:prstGeom>
          <a:solidFill>
            <a:schemeClr val="lt1"/>
          </a:solidFill>
          <a:ln w="9525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0" name="Google Shape;232;p26"/>
          <p:cNvSpPr/>
          <p:nvPr/>
        </p:nvSpPr>
        <p:spPr>
          <a:xfrm>
            <a:off x="1595520" y="2799720"/>
            <a:ext cx="765360" cy="343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82880" bIns="18288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" sz="1800" spc="-1" strike="noStrike">
                <a:solidFill>
                  <a:srgbClr val="000000"/>
                </a:solidFill>
                <a:latin typeface="Arial"/>
                <a:ea typeface="Arial"/>
              </a:rPr>
              <a:t>Time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211" name="Google Shape;233;p26"/>
          <p:cNvSpPr/>
          <p:nvPr/>
        </p:nvSpPr>
        <p:spPr>
          <a:xfrm>
            <a:off x="5032800" y="2749680"/>
            <a:ext cx="765360" cy="343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82880" bIns="18288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" sz="1800" spc="-1" strike="noStrike">
                <a:solidFill>
                  <a:srgbClr val="000000"/>
                </a:solidFill>
                <a:latin typeface="Arial"/>
                <a:ea typeface="Arial"/>
              </a:rPr>
              <a:t>Time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212" name="Google Shape;234;p26"/>
          <p:cNvSpPr/>
          <p:nvPr/>
        </p:nvSpPr>
        <p:spPr>
          <a:xfrm>
            <a:off x="311760" y="4884480"/>
            <a:ext cx="4530960" cy="25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82880" bIns="18288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i="1" lang="fr" sz="7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Fabien Bretenaker, Antoine Browaeys,</a:t>
            </a:r>
            <a:r>
              <a:rPr b="0" i="1" lang="fr" sz="7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 Ondes électromagnétiques, 2016 </a:t>
            </a:r>
            <a:endParaRPr b="0" lang="fr-FR" sz="7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39;p27"/>
          <p:cNvSpPr/>
          <p:nvPr/>
        </p:nvSpPr>
        <p:spPr>
          <a:xfrm>
            <a:off x="5223600" y="1522440"/>
            <a:ext cx="3471840" cy="2916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fr-FR" sz="1400" spc="-1" strike="noStrike">
              <a:latin typeface="Arial"/>
            </a:endParaRPr>
          </a:p>
          <a:p>
            <a:pPr marL="457200">
              <a:lnSpc>
                <a:spcPct val="100000"/>
              </a:lnSpc>
              <a:buNone/>
              <a:tabLst>
                <a:tab algn="l" pos="0"/>
              </a:tabLst>
            </a:pPr>
            <a:endParaRPr b="0" lang="fr-FR" sz="1400" spc="-1" strike="noStrike">
              <a:latin typeface="Arial"/>
            </a:endParaRPr>
          </a:p>
          <a:p>
            <a:pPr marL="457200" indent="-330120">
              <a:lnSpc>
                <a:spcPct val="100000"/>
              </a:lnSpc>
              <a:buClr>
                <a:srgbClr val="000000"/>
              </a:buClr>
              <a:buFont typeface="Arial"/>
              <a:buChar char="●"/>
              <a:tabLst>
                <a:tab algn="l" pos="0"/>
              </a:tabLst>
            </a:pPr>
            <a:r>
              <a:rPr b="0" lang="fr" sz="1400" spc="-1" strike="noStrike">
                <a:solidFill>
                  <a:srgbClr val="000000"/>
                </a:solidFill>
                <a:latin typeface="Arial"/>
                <a:ea typeface="Arial"/>
              </a:rPr>
              <a:t>The shorter (and therefore spectrally wider) the pulse, the greater the delay.</a:t>
            </a:r>
            <a:endParaRPr b="0" lang="fr-FR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fr-FR" sz="1400" spc="-1" strike="noStrike">
              <a:latin typeface="Arial"/>
            </a:endParaRPr>
          </a:p>
          <a:p>
            <a:pPr marL="457200" indent="-317520">
              <a:lnSpc>
                <a:spcPct val="100000"/>
              </a:lnSpc>
              <a:buClr>
                <a:srgbClr val="000000"/>
              </a:buClr>
              <a:buFont typeface="Arial"/>
              <a:buChar char="●"/>
              <a:tabLst>
                <a:tab algn="l" pos="0"/>
              </a:tabLst>
            </a:pPr>
            <a:r>
              <a:rPr b="0" lang="fr" sz="1400" spc="-1" strike="noStrike">
                <a:solidFill>
                  <a:srgbClr val="000000"/>
                </a:solidFill>
                <a:latin typeface="Arial"/>
                <a:ea typeface="Arial"/>
              </a:rPr>
              <a:t>An impulse spreads faster when it is shorter at the start, when all its spectral components were superimposed in time</a:t>
            </a:r>
            <a:endParaRPr b="0" lang="fr-FR" sz="1400" spc="-1" strike="noStrike">
              <a:latin typeface="Arial"/>
            </a:endParaRPr>
          </a:p>
          <a:p>
            <a:pPr marL="457200">
              <a:lnSpc>
                <a:spcPct val="100000"/>
              </a:lnSpc>
              <a:buNone/>
              <a:tabLst>
                <a:tab algn="l" pos="0"/>
              </a:tabLst>
            </a:pPr>
            <a:endParaRPr b="0" lang="fr-FR" sz="1400" spc="-1" strike="noStrike">
              <a:latin typeface="Arial"/>
            </a:endParaRPr>
          </a:p>
        </p:txBody>
      </p:sp>
      <p:sp>
        <p:nvSpPr>
          <p:cNvPr id="214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38368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 fontScale="91000"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" sz="2800" spc="-1" strike="noStrike">
                <a:solidFill>
                  <a:srgbClr val="000000"/>
                </a:solidFill>
                <a:latin typeface="Arial"/>
                <a:ea typeface="Arial"/>
              </a:rPr>
              <a:t>Group velocity dispersion (GVD)</a:t>
            </a:r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15" name="Google Shape;241;p27" descr=""/>
          <p:cNvPicPr/>
          <p:nvPr/>
        </p:nvPicPr>
        <p:blipFill>
          <a:blip r:embed="rId1"/>
          <a:srcRect l="0" t="819" r="0" b="0"/>
          <a:stretch/>
        </p:blipFill>
        <p:spPr>
          <a:xfrm>
            <a:off x="607320" y="1594080"/>
            <a:ext cx="4328640" cy="2615040"/>
          </a:xfrm>
          <a:prstGeom prst="rect">
            <a:avLst/>
          </a:prstGeom>
          <a:ln w="0">
            <a:noFill/>
          </a:ln>
        </p:spPr>
      </p:pic>
      <p:sp>
        <p:nvSpPr>
          <p:cNvPr id="216" name="Google Shape;242;p27"/>
          <p:cNvSpPr/>
          <p:nvPr/>
        </p:nvSpPr>
        <p:spPr>
          <a:xfrm>
            <a:off x="2702520" y="4072320"/>
            <a:ext cx="653400" cy="242280"/>
          </a:xfrm>
          <a:prstGeom prst="rect">
            <a:avLst/>
          </a:prstGeom>
          <a:solidFill>
            <a:schemeClr val="lt1"/>
          </a:solidFill>
          <a:ln w="9525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7" name="Google Shape;243;p27"/>
          <p:cNvSpPr/>
          <p:nvPr/>
        </p:nvSpPr>
        <p:spPr>
          <a:xfrm>
            <a:off x="2711880" y="4066200"/>
            <a:ext cx="1030320" cy="254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82880" bIns="18288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" sz="1500" spc="-1" strike="noStrike">
                <a:solidFill>
                  <a:srgbClr val="000000"/>
                </a:solidFill>
                <a:latin typeface="Arial"/>
                <a:ea typeface="Arial"/>
              </a:rPr>
              <a:t>z (mm)</a:t>
            </a:r>
            <a:endParaRPr b="0" lang="fr-FR" sz="1500" spc="-1" strike="noStrike">
              <a:latin typeface="Arial"/>
            </a:endParaRPr>
          </a:p>
        </p:txBody>
      </p:sp>
      <p:sp>
        <p:nvSpPr>
          <p:cNvPr id="218" name="Google Shape;244;p27"/>
          <p:cNvSpPr/>
          <p:nvPr/>
        </p:nvSpPr>
        <p:spPr>
          <a:xfrm>
            <a:off x="261720" y="4884480"/>
            <a:ext cx="4530960" cy="25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82880" bIns="18288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i="1" lang="fr" sz="7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Fabien Bretenaker, Antoine Browaeys,</a:t>
            </a:r>
            <a:r>
              <a:rPr b="0" i="1" lang="fr" sz="7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 Ondes électromagnétiques, 2016 </a:t>
            </a:r>
            <a:endParaRPr b="0" lang="fr-FR" sz="7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PlaceHolder 1"/>
          <p:cNvSpPr>
            <a:spLocks noGrp="1"/>
          </p:cNvSpPr>
          <p:nvPr>
            <p:ph type="sldNum" idx="8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rm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fr" sz="1000" spc="-1" strike="noStrike">
                <a:solidFill>
                  <a:srgbClr val="595959"/>
                </a:solidFill>
                <a:latin typeface="Arial"/>
                <a:ea typeface="Arial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5352E1C5-9873-4036-9C54-DC7F2D4B8F1A}" type="slidenum">
              <a:rPr b="0" lang="fr" sz="1000" spc="-1" strike="noStrike">
                <a:solidFill>
                  <a:srgbClr val="595959"/>
                </a:solidFill>
                <a:latin typeface="Arial"/>
                <a:ea typeface="Arial"/>
              </a:rPr>
              <a:t>&lt;numéro&gt;</a:t>
            </a:fld>
            <a:endParaRPr b="0" lang="fr-FR" sz="1000" spc="-1" strike="noStrike">
              <a:latin typeface="Times New Roman"/>
            </a:endParaRPr>
          </a:p>
        </p:txBody>
      </p:sp>
      <p:sp>
        <p:nvSpPr>
          <p:cNvPr id="220" name="PlaceHolder 2"/>
          <p:cNvSpPr>
            <a:spLocks noGrp="1"/>
          </p:cNvSpPr>
          <p:nvPr>
            <p:ph type="sldNum" idx="9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rm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fr" sz="1000" spc="-1" strike="noStrike">
                <a:solidFill>
                  <a:srgbClr val="595959"/>
                </a:solidFill>
                <a:latin typeface="Arial"/>
                <a:ea typeface="Arial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0D44DBF1-2627-4079-AB11-24FD76325D02}" type="slidenum">
              <a:rPr b="0" lang="fr" sz="1000" spc="-1" strike="noStrike">
                <a:solidFill>
                  <a:srgbClr val="595959"/>
                </a:solidFill>
                <a:latin typeface="Arial"/>
                <a:ea typeface="Arial"/>
              </a:rPr>
              <a:t>&lt;numéro&gt;</a:t>
            </a:fld>
            <a:endParaRPr b="0" lang="fr-FR" sz="1000" spc="-1" strike="noStrike">
              <a:latin typeface="Times New Roman"/>
            </a:endParaRPr>
          </a:p>
        </p:txBody>
      </p:sp>
      <p:sp>
        <p:nvSpPr>
          <p:cNvPr id="221" name="Google Shape;251;p28"/>
          <p:cNvSpPr/>
          <p:nvPr/>
        </p:nvSpPr>
        <p:spPr>
          <a:xfrm>
            <a:off x="5352120" y="1385640"/>
            <a:ext cx="2572200" cy="2137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" sz="1800" spc="-1" strike="noStrike">
                <a:solidFill>
                  <a:srgbClr val="000000"/>
                </a:solidFill>
                <a:latin typeface="Arial"/>
                <a:ea typeface="Arial"/>
              </a:rPr>
              <a:t>Normale dispersion </a:t>
            </a: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" sz="18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b="0" lang="fr" sz="1800" spc="-1" strike="noStrike">
                <a:solidFill>
                  <a:srgbClr val="000000"/>
                </a:solidFill>
                <a:latin typeface="Arial"/>
                <a:ea typeface="Arial"/>
              </a:rPr>
              <a:t>Positive dispersion</a:t>
            </a: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" sz="1800" spc="-1" strike="noStrike">
                <a:solidFill>
                  <a:srgbClr val="000000"/>
                </a:solidFill>
                <a:latin typeface="Arial"/>
                <a:ea typeface="Arial"/>
              </a:rPr>
              <a:t>         </a:t>
            </a:r>
            <a:r>
              <a:rPr b="0" lang="fr" sz="1800" spc="-1" strike="noStrike">
                <a:solidFill>
                  <a:srgbClr val="000000"/>
                </a:solidFill>
                <a:latin typeface="Arial"/>
                <a:ea typeface="Arial"/>
              </a:rPr>
              <a:t>Slow light</a:t>
            </a: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" sz="1800" spc="-1" strike="noStrike">
                <a:solidFill>
                  <a:srgbClr val="000000"/>
                </a:solidFill>
                <a:latin typeface="Arial"/>
                <a:ea typeface="Arial"/>
              </a:rPr>
              <a:t>             </a:t>
            </a:r>
            <a:r>
              <a:rPr b="0" lang="fr" sz="1800" spc="-1" strike="noStrike">
                <a:solidFill>
                  <a:srgbClr val="000000"/>
                </a:solidFill>
                <a:latin typeface="Arial"/>
                <a:ea typeface="Arial"/>
              </a:rPr>
              <a:t>v</a:t>
            </a:r>
            <a:r>
              <a:rPr b="0" lang="fr" sz="1800" spc="-1" strike="noStrike" baseline="-25000">
                <a:solidFill>
                  <a:srgbClr val="000000"/>
                </a:solidFill>
                <a:latin typeface="Arial"/>
                <a:ea typeface="Arial"/>
              </a:rPr>
              <a:t>g</a:t>
            </a:r>
            <a:r>
              <a:rPr b="0" lang="fr" sz="1800" spc="-1" strike="noStrike">
                <a:solidFill>
                  <a:srgbClr val="000000"/>
                </a:solidFill>
                <a:latin typeface="Arial"/>
                <a:ea typeface="Arial"/>
              </a:rPr>
              <a:t>&lt; c 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222" name="Google Shape;252;p28"/>
          <p:cNvSpPr/>
          <p:nvPr/>
        </p:nvSpPr>
        <p:spPr>
          <a:xfrm>
            <a:off x="6432120" y="1776240"/>
            <a:ext cx="6840" cy="246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23" name="Google Shape;253;p28"/>
          <p:cNvSpPr/>
          <p:nvPr/>
        </p:nvSpPr>
        <p:spPr>
          <a:xfrm>
            <a:off x="6432120" y="2365560"/>
            <a:ext cx="6840" cy="246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24" name="Google Shape;254;p28"/>
          <p:cNvSpPr/>
          <p:nvPr/>
        </p:nvSpPr>
        <p:spPr>
          <a:xfrm>
            <a:off x="6439320" y="2906280"/>
            <a:ext cx="6840" cy="246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25" name="Google Shape;255;p28"/>
          <p:cNvSpPr/>
          <p:nvPr/>
        </p:nvSpPr>
        <p:spPr>
          <a:xfrm>
            <a:off x="1445760" y="337320"/>
            <a:ext cx="6910560" cy="104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i="1" lang="fr" sz="2500" spc="-1" strike="noStrike">
                <a:solidFill>
                  <a:srgbClr val="000000"/>
                </a:solidFill>
                <a:latin typeface="Arial"/>
                <a:ea typeface="Arial"/>
              </a:rPr>
              <a:t>Normale dispersion</a:t>
            </a:r>
            <a:r>
              <a:rPr b="0" lang="fr" sz="2500" spc="-1" strike="noStrike">
                <a:solidFill>
                  <a:srgbClr val="000000"/>
                </a:solidFill>
                <a:latin typeface="Arial"/>
                <a:ea typeface="Arial"/>
              </a:rPr>
              <a:t> : slow light </a:t>
            </a:r>
            <a:endParaRPr b="0" lang="fr-FR" sz="2500" spc="-1" strike="noStrike">
              <a:latin typeface="Arial"/>
            </a:endParaRPr>
          </a:p>
        </p:txBody>
      </p:sp>
      <p:pic>
        <p:nvPicPr>
          <p:cNvPr id="226" name="Google Shape;256;p28" descr=""/>
          <p:cNvPicPr/>
          <p:nvPr/>
        </p:nvPicPr>
        <p:blipFill>
          <a:blip r:embed="rId1"/>
          <a:stretch/>
        </p:blipFill>
        <p:spPr>
          <a:xfrm>
            <a:off x="961560" y="1113840"/>
            <a:ext cx="3376440" cy="3415320"/>
          </a:xfrm>
          <a:prstGeom prst="rect">
            <a:avLst/>
          </a:prstGeom>
          <a:ln w="0">
            <a:noFill/>
          </a:ln>
        </p:spPr>
      </p:pic>
      <p:pic>
        <p:nvPicPr>
          <p:cNvPr id="227" name="Google Shape;257;p28" descr=""/>
          <p:cNvPicPr/>
          <p:nvPr/>
        </p:nvPicPr>
        <p:blipFill>
          <a:blip r:embed="rId2"/>
          <a:stretch/>
        </p:blipFill>
        <p:spPr>
          <a:xfrm>
            <a:off x="5653440" y="3593160"/>
            <a:ext cx="1578960" cy="977400"/>
          </a:xfrm>
          <a:prstGeom prst="rect">
            <a:avLst/>
          </a:prstGeom>
          <a:ln w="0">
            <a:noFill/>
          </a:ln>
        </p:spPr>
      </p:pic>
      <p:sp>
        <p:nvSpPr>
          <p:cNvPr id="228" name="Google Shape;258;p28"/>
          <p:cNvSpPr/>
          <p:nvPr/>
        </p:nvSpPr>
        <p:spPr>
          <a:xfrm>
            <a:off x="230760" y="4884480"/>
            <a:ext cx="4530960" cy="25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82880" bIns="18288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i="1" lang="fr" sz="7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Fabien Bretenaker, Antoine Browaeys,</a:t>
            </a:r>
            <a:r>
              <a:rPr b="0" i="1" lang="fr" sz="7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 Ondes électromagnétiques, 2016 </a:t>
            </a:r>
            <a:endParaRPr b="0" lang="fr-FR" sz="7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63;p29" descr=""/>
          <p:cNvPicPr/>
          <p:nvPr/>
        </p:nvPicPr>
        <p:blipFill>
          <a:blip r:embed="rId1"/>
          <a:stretch/>
        </p:blipFill>
        <p:spPr>
          <a:xfrm>
            <a:off x="642240" y="1133280"/>
            <a:ext cx="2827800" cy="3477600"/>
          </a:xfrm>
          <a:prstGeom prst="rect">
            <a:avLst/>
          </a:prstGeom>
          <a:ln w="0">
            <a:noFill/>
          </a:ln>
        </p:spPr>
      </p:pic>
      <p:sp>
        <p:nvSpPr>
          <p:cNvPr id="230" name="Google Shape;264;p29"/>
          <p:cNvSpPr/>
          <p:nvPr/>
        </p:nvSpPr>
        <p:spPr>
          <a:xfrm>
            <a:off x="2087280" y="325080"/>
            <a:ext cx="6910560" cy="104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i="1" lang="fr" sz="2500" spc="-1" strike="noStrike">
                <a:solidFill>
                  <a:srgbClr val="000000"/>
                </a:solidFill>
                <a:latin typeface="Arial"/>
                <a:ea typeface="Arial"/>
              </a:rPr>
              <a:t>Normale dispersion</a:t>
            </a:r>
            <a:r>
              <a:rPr b="0" lang="fr" sz="2500" spc="-1" strike="noStrike">
                <a:solidFill>
                  <a:srgbClr val="000000"/>
                </a:solidFill>
                <a:latin typeface="Arial"/>
                <a:ea typeface="Arial"/>
              </a:rPr>
              <a:t> : slow light </a:t>
            </a:r>
            <a:endParaRPr b="0" lang="fr-FR" sz="2500" spc="-1" strike="noStrike">
              <a:latin typeface="Arial"/>
            </a:endParaRPr>
          </a:p>
        </p:txBody>
      </p:sp>
      <p:sp>
        <p:nvSpPr>
          <p:cNvPr id="231" name="Google Shape;265;p29"/>
          <p:cNvSpPr/>
          <p:nvPr/>
        </p:nvSpPr>
        <p:spPr>
          <a:xfrm>
            <a:off x="4572000" y="1764000"/>
            <a:ext cx="4178160" cy="2216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 marL="457200" indent="-330120">
              <a:lnSpc>
                <a:spcPct val="100000"/>
              </a:lnSpc>
              <a:buClr>
                <a:srgbClr val="000000"/>
              </a:buClr>
              <a:buFont typeface="Arial"/>
              <a:buChar char="●"/>
            </a:pPr>
            <a:r>
              <a:rPr b="0" lang="fr" sz="1600" spc="-1" strike="noStrike">
                <a:solidFill>
                  <a:srgbClr val="000000"/>
                </a:solidFill>
                <a:latin typeface="Arial"/>
                <a:ea typeface="Arial"/>
              </a:rPr>
              <a:t>The pulse envelope propagates more slowly than the speed of light in a vacuum.</a:t>
            </a:r>
            <a:endParaRPr b="0" lang="fr-FR" sz="1600" spc="-1" strike="noStrike">
              <a:latin typeface="Arial"/>
            </a:endParaRPr>
          </a:p>
          <a:p>
            <a:pPr marL="457200">
              <a:lnSpc>
                <a:spcPct val="100000"/>
              </a:lnSpc>
              <a:buNone/>
              <a:tabLst>
                <a:tab algn="l" pos="0"/>
              </a:tabLst>
            </a:pPr>
            <a:endParaRPr b="0" lang="fr-FR" sz="1600" spc="-1" strike="noStrike">
              <a:latin typeface="Arial"/>
            </a:endParaRPr>
          </a:p>
          <a:p>
            <a:pPr marL="457200" indent="-330120">
              <a:lnSpc>
                <a:spcPct val="100000"/>
              </a:lnSpc>
              <a:buClr>
                <a:srgbClr val="000000"/>
              </a:buClr>
              <a:buFont typeface="Arial"/>
              <a:buChar char="●"/>
              <a:tabLst>
                <a:tab algn="l" pos="0"/>
              </a:tabLst>
            </a:pPr>
            <a:r>
              <a:rPr b="0" lang="fr" sz="1600" spc="-1" strike="noStrike">
                <a:solidFill>
                  <a:srgbClr val="000000"/>
                </a:solidFill>
                <a:latin typeface="Arial"/>
                <a:ea typeface="Arial"/>
              </a:rPr>
              <a:t>The experiment, based on controlled atomic resonances, exacerbated positive dispersion to the point of reducing the group velocity of light to almost zero.</a:t>
            </a:r>
            <a:endParaRPr b="0" lang="fr-FR" sz="1600" spc="-1" strike="noStrike">
              <a:latin typeface="Arial"/>
            </a:endParaRPr>
          </a:p>
          <a:p>
            <a:pPr marL="457200">
              <a:lnSpc>
                <a:spcPct val="100000"/>
              </a:lnSpc>
              <a:buNone/>
              <a:tabLst>
                <a:tab algn="l" pos="0"/>
              </a:tabLst>
            </a:pPr>
            <a:endParaRPr b="0" lang="fr-FR" sz="1600" spc="-1" strike="noStrike">
              <a:latin typeface="Arial"/>
            </a:endParaRPr>
          </a:p>
        </p:txBody>
      </p:sp>
      <p:sp>
        <p:nvSpPr>
          <p:cNvPr id="232" name="Google Shape;266;p29"/>
          <p:cNvSpPr/>
          <p:nvPr/>
        </p:nvSpPr>
        <p:spPr>
          <a:xfrm>
            <a:off x="6382800" y="909000"/>
            <a:ext cx="790560" cy="81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" sz="1800" spc="-1" strike="noStrike">
                <a:solidFill>
                  <a:srgbClr val="000000"/>
                </a:solidFill>
                <a:latin typeface="Arial"/>
                <a:ea typeface="Arial"/>
              </a:rPr>
              <a:t>          </a:t>
            </a:r>
            <a:r>
              <a:rPr b="0" lang="fr" sz="1800" spc="-1" strike="noStrike">
                <a:solidFill>
                  <a:srgbClr val="000000"/>
                </a:solidFill>
                <a:latin typeface="Arial"/>
                <a:ea typeface="Arial"/>
              </a:rPr>
              <a:t>v</a:t>
            </a:r>
            <a:r>
              <a:rPr b="0" lang="fr" sz="1800" spc="-1" strike="noStrike" baseline="-25000">
                <a:solidFill>
                  <a:srgbClr val="000000"/>
                </a:solidFill>
                <a:latin typeface="Arial"/>
                <a:ea typeface="Arial"/>
              </a:rPr>
              <a:t>g</a:t>
            </a:r>
            <a:r>
              <a:rPr b="0" lang="fr" sz="1800" spc="-1" strike="noStrike">
                <a:solidFill>
                  <a:srgbClr val="000000"/>
                </a:solidFill>
                <a:latin typeface="Arial"/>
                <a:ea typeface="Arial"/>
              </a:rPr>
              <a:t>&lt; c 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233" name="Google Shape;267;p29"/>
          <p:cNvSpPr/>
          <p:nvPr/>
        </p:nvSpPr>
        <p:spPr>
          <a:xfrm>
            <a:off x="249480" y="4884480"/>
            <a:ext cx="6824160" cy="25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82880" bIns="182880" anchor="t">
            <a:noAutofit/>
          </a:bodyPr>
          <a:p>
            <a:pPr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  <a:tabLst>
                <a:tab algn="l" pos="0"/>
              </a:tabLst>
            </a:pPr>
            <a:r>
              <a:rPr b="0" i="1" lang="fr" sz="700" spc="-1" strike="noStrike">
                <a:solidFill>
                  <a:srgbClr val="000000"/>
                </a:solidFill>
                <a:latin typeface="Arial"/>
                <a:ea typeface="Arial"/>
              </a:rPr>
              <a:t>Lene Vestergaard Hau and al., Light speed reduction to 17 metres per second in an ultracold atomic gas</a:t>
            </a:r>
            <a:r>
              <a:rPr b="0" i="1" lang="fr" sz="7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, 1999</a:t>
            </a:r>
            <a:endParaRPr b="0" lang="fr-FR" sz="7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PlaceHolder 1"/>
          <p:cNvSpPr>
            <a:spLocks noGrp="1"/>
          </p:cNvSpPr>
          <p:nvPr>
            <p:ph type="sldNum" idx="10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rm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fr" sz="1000" spc="-1" strike="noStrike">
                <a:solidFill>
                  <a:srgbClr val="595959"/>
                </a:solidFill>
                <a:latin typeface="Arial"/>
                <a:ea typeface="Arial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BDFE568C-367D-4662-92CE-DF35FB5D8303}" type="slidenum">
              <a:rPr b="0" lang="fr" sz="1000" spc="-1" strike="noStrike">
                <a:solidFill>
                  <a:srgbClr val="595959"/>
                </a:solidFill>
                <a:latin typeface="Arial"/>
                <a:ea typeface="Arial"/>
              </a:rPr>
              <a:t>&lt;numéro&gt;</a:t>
            </a:fld>
            <a:endParaRPr b="0" lang="fr-FR" sz="1000" spc="-1" strike="noStrike">
              <a:latin typeface="Times New Roman"/>
            </a:endParaRPr>
          </a:p>
        </p:txBody>
      </p:sp>
      <p:pic>
        <p:nvPicPr>
          <p:cNvPr id="235" name="Google Shape;273;p30" descr=""/>
          <p:cNvPicPr/>
          <p:nvPr/>
        </p:nvPicPr>
        <p:blipFill>
          <a:blip r:embed="rId1"/>
          <a:srcRect l="6183" t="25994" r="40082" b="0"/>
          <a:stretch/>
        </p:blipFill>
        <p:spPr>
          <a:xfrm>
            <a:off x="633960" y="1086480"/>
            <a:ext cx="3861360" cy="3535560"/>
          </a:xfrm>
          <a:prstGeom prst="rect">
            <a:avLst/>
          </a:prstGeom>
          <a:ln w="0">
            <a:noFill/>
          </a:ln>
        </p:spPr>
      </p:pic>
      <p:sp>
        <p:nvSpPr>
          <p:cNvPr id="236" name="PlaceHolder 2"/>
          <p:cNvSpPr>
            <a:spLocks noGrp="1"/>
          </p:cNvSpPr>
          <p:nvPr>
            <p:ph type="sldNum" idx="11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rm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fr" sz="1000" spc="-1" strike="noStrike">
                <a:solidFill>
                  <a:srgbClr val="595959"/>
                </a:solidFill>
                <a:latin typeface="Arial"/>
                <a:ea typeface="Arial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2A3AD0C4-4BFF-431D-8AC4-451FEC12976C}" type="slidenum">
              <a:rPr b="0" lang="fr" sz="1000" spc="-1" strike="noStrike">
                <a:solidFill>
                  <a:srgbClr val="595959"/>
                </a:solidFill>
                <a:latin typeface="Arial"/>
                <a:ea typeface="Arial"/>
              </a:rPr>
              <a:t>&lt;numéro&gt;</a:t>
            </a:fld>
            <a:endParaRPr b="0" lang="fr-FR" sz="1000" spc="-1" strike="noStrike">
              <a:latin typeface="Times New Roman"/>
            </a:endParaRPr>
          </a:p>
        </p:txBody>
      </p:sp>
      <p:sp>
        <p:nvSpPr>
          <p:cNvPr id="237" name="Google Shape;275;p30"/>
          <p:cNvSpPr/>
          <p:nvPr/>
        </p:nvSpPr>
        <p:spPr>
          <a:xfrm>
            <a:off x="5383080" y="1161360"/>
            <a:ext cx="2572200" cy="2137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" sz="1800" spc="-1" strike="noStrike">
                <a:solidFill>
                  <a:srgbClr val="000000"/>
                </a:solidFill>
                <a:latin typeface="Arial"/>
                <a:ea typeface="Arial"/>
              </a:rPr>
              <a:t>Anomalous dispersion </a:t>
            </a: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" sz="18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b="0" lang="fr" sz="1800" spc="-1" strike="noStrike">
                <a:solidFill>
                  <a:srgbClr val="000000"/>
                </a:solidFill>
                <a:latin typeface="Arial"/>
                <a:ea typeface="Arial"/>
              </a:rPr>
              <a:t>Negative dispersion</a:t>
            </a: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" sz="1800" spc="-1" strike="noStrike">
                <a:solidFill>
                  <a:srgbClr val="000000"/>
                </a:solidFill>
                <a:latin typeface="Arial"/>
                <a:ea typeface="Arial"/>
              </a:rPr>
              <a:t>          </a:t>
            </a:r>
            <a:r>
              <a:rPr b="0" lang="fr" sz="1800" spc="-1" strike="noStrike">
                <a:solidFill>
                  <a:srgbClr val="000000"/>
                </a:solidFill>
                <a:latin typeface="Arial"/>
                <a:ea typeface="Arial"/>
              </a:rPr>
              <a:t>Fast light</a:t>
            </a: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" sz="1800" spc="-1" strike="noStrike">
                <a:solidFill>
                  <a:srgbClr val="000000"/>
                </a:solidFill>
                <a:latin typeface="Arial"/>
                <a:ea typeface="Arial"/>
              </a:rPr>
              <a:t>       </a:t>
            </a:r>
            <a:r>
              <a:rPr b="0" lang="fr" sz="1800" spc="-1" strike="noStrike">
                <a:solidFill>
                  <a:srgbClr val="000000"/>
                </a:solidFill>
                <a:latin typeface="Arial"/>
                <a:ea typeface="Arial"/>
              </a:rPr>
              <a:t>v</a:t>
            </a:r>
            <a:r>
              <a:rPr b="0" lang="fr" sz="1800" spc="-1" strike="noStrike" baseline="-25000">
                <a:solidFill>
                  <a:srgbClr val="000000"/>
                </a:solidFill>
                <a:latin typeface="Arial"/>
                <a:ea typeface="Arial"/>
              </a:rPr>
              <a:t>g</a:t>
            </a:r>
            <a:r>
              <a:rPr b="0" lang="fr" sz="1800" spc="-1" strike="noStrike">
                <a:solidFill>
                  <a:srgbClr val="000000"/>
                </a:solidFill>
                <a:latin typeface="Arial"/>
                <a:ea typeface="Arial"/>
              </a:rPr>
              <a:t>&lt;0 or v</a:t>
            </a:r>
            <a:r>
              <a:rPr b="0" lang="fr" sz="1800" spc="-1" strike="noStrike" baseline="-25000">
                <a:solidFill>
                  <a:srgbClr val="000000"/>
                </a:solidFill>
                <a:latin typeface="Arial"/>
                <a:ea typeface="Arial"/>
              </a:rPr>
              <a:t>g</a:t>
            </a:r>
            <a:r>
              <a:rPr b="0" lang="fr" sz="1800" spc="-1" strike="noStrike">
                <a:solidFill>
                  <a:srgbClr val="000000"/>
                </a:solidFill>
                <a:latin typeface="Arial"/>
                <a:ea typeface="Arial"/>
              </a:rPr>
              <a:t>&gt;c</a:t>
            </a: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fr-FR" sz="1800" spc="-1" strike="noStrike">
              <a:latin typeface="Arial"/>
            </a:endParaRPr>
          </a:p>
        </p:txBody>
      </p:sp>
      <p:sp>
        <p:nvSpPr>
          <p:cNvPr id="238" name="Google Shape;276;p30"/>
          <p:cNvSpPr/>
          <p:nvPr/>
        </p:nvSpPr>
        <p:spPr>
          <a:xfrm>
            <a:off x="6550560" y="1564560"/>
            <a:ext cx="6840" cy="246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39" name="Google Shape;277;p30"/>
          <p:cNvSpPr/>
          <p:nvPr/>
        </p:nvSpPr>
        <p:spPr>
          <a:xfrm>
            <a:off x="6557760" y="2106720"/>
            <a:ext cx="6840" cy="246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40" name="Google Shape;278;p30"/>
          <p:cNvSpPr/>
          <p:nvPr/>
        </p:nvSpPr>
        <p:spPr>
          <a:xfrm>
            <a:off x="6557760" y="2688120"/>
            <a:ext cx="6840" cy="246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41" name="Google Shape;279;p30"/>
          <p:cNvSpPr/>
          <p:nvPr/>
        </p:nvSpPr>
        <p:spPr>
          <a:xfrm>
            <a:off x="2106000" y="374760"/>
            <a:ext cx="5849280" cy="104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i="1" lang="fr" sz="2500" spc="-1" strike="noStrike">
                <a:solidFill>
                  <a:srgbClr val="000000"/>
                </a:solidFill>
                <a:latin typeface="Arial"/>
                <a:ea typeface="Arial"/>
              </a:rPr>
              <a:t>Anomalous dispersion</a:t>
            </a:r>
            <a:r>
              <a:rPr b="0" lang="fr" sz="2500" spc="-1" strike="noStrike">
                <a:solidFill>
                  <a:srgbClr val="000000"/>
                </a:solidFill>
                <a:latin typeface="Arial"/>
                <a:ea typeface="Arial"/>
              </a:rPr>
              <a:t> : fast light</a:t>
            </a:r>
            <a:endParaRPr b="0" lang="fr-FR" sz="2500" spc="-1" strike="noStrike">
              <a:latin typeface="Arial"/>
            </a:endParaRPr>
          </a:p>
        </p:txBody>
      </p:sp>
      <p:pic>
        <p:nvPicPr>
          <p:cNvPr id="242" name="Google Shape;280;p30" descr=""/>
          <p:cNvPicPr/>
          <p:nvPr/>
        </p:nvPicPr>
        <p:blipFill>
          <a:blip r:embed="rId2"/>
          <a:stretch/>
        </p:blipFill>
        <p:spPr>
          <a:xfrm>
            <a:off x="5825160" y="3358080"/>
            <a:ext cx="1566000" cy="969480"/>
          </a:xfrm>
          <a:prstGeom prst="rect">
            <a:avLst/>
          </a:prstGeom>
          <a:ln w="0">
            <a:noFill/>
          </a:ln>
        </p:spPr>
      </p:pic>
      <p:sp>
        <p:nvSpPr>
          <p:cNvPr id="243" name="Google Shape;281;p30"/>
          <p:cNvSpPr/>
          <p:nvPr/>
        </p:nvSpPr>
        <p:spPr>
          <a:xfrm>
            <a:off x="168480" y="4884480"/>
            <a:ext cx="4530960" cy="25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82880" bIns="18288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i="1" lang="fr" sz="7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Fabien Bretenaker, Antoine Browaeys,</a:t>
            </a:r>
            <a:r>
              <a:rPr b="0" i="1" lang="fr" sz="7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 Ondes électromagnétiques, 2016 </a:t>
            </a:r>
            <a:endParaRPr b="0" lang="fr-FR" sz="7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86;p31"/>
          <p:cNvSpPr/>
          <p:nvPr/>
        </p:nvSpPr>
        <p:spPr>
          <a:xfrm>
            <a:off x="4677840" y="2042640"/>
            <a:ext cx="4178160" cy="2216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 marL="457200" indent="-330120">
              <a:lnSpc>
                <a:spcPct val="100000"/>
              </a:lnSpc>
              <a:buClr>
                <a:srgbClr val="000000"/>
              </a:buClr>
              <a:buFont typeface="Arial"/>
              <a:buChar char="●"/>
            </a:pPr>
            <a:r>
              <a:rPr b="0" lang="fr" sz="1600" spc="-1" strike="noStrike">
                <a:solidFill>
                  <a:srgbClr val="000000"/>
                </a:solidFill>
                <a:latin typeface="Arial"/>
                <a:ea typeface="Arial"/>
              </a:rPr>
              <a:t>We can also find situations where the medium is sufficiently dispersed for vg to exceed c or even become negative.</a:t>
            </a:r>
            <a:endParaRPr b="0" lang="fr-FR" sz="1600" spc="-1" strike="noStrike">
              <a:latin typeface="Arial"/>
            </a:endParaRPr>
          </a:p>
          <a:p>
            <a:pPr marL="457200">
              <a:lnSpc>
                <a:spcPct val="100000"/>
              </a:lnSpc>
              <a:buNone/>
              <a:tabLst>
                <a:tab algn="l" pos="0"/>
              </a:tabLst>
            </a:pPr>
            <a:endParaRPr b="0" lang="fr-FR" sz="1600" spc="-1" strike="noStrike">
              <a:latin typeface="Arial"/>
            </a:endParaRPr>
          </a:p>
          <a:p>
            <a:pPr marL="457200" indent="-330120">
              <a:lnSpc>
                <a:spcPct val="100000"/>
              </a:lnSpc>
              <a:buClr>
                <a:srgbClr val="000000"/>
              </a:buClr>
              <a:buFont typeface="Arial"/>
              <a:buChar char="●"/>
              <a:tabLst>
                <a:tab algn="l" pos="0"/>
              </a:tabLst>
            </a:pPr>
            <a:r>
              <a:rPr b="0" lang="fr" sz="1600" spc="-1" strike="noStrike">
                <a:solidFill>
                  <a:srgbClr val="000000"/>
                </a:solidFill>
                <a:latin typeface="Arial"/>
                <a:ea typeface="Arial"/>
              </a:rPr>
              <a:t>In this case, the pulse envelope propagates backwards in the medium, and a pulse leaves the medium with a negative group delay.</a:t>
            </a:r>
            <a:endParaRPr b="0" lang="fr-FR" sz="1600" spc="-1" strike="noStrike">
              <a:latin typeface="Arial"/>
            </a:endParaRPr>
          </a:p>
          <a:p>
            <a:pPr marL="457200">
              <a:lnSpc>
                <a:spcPct val="100000"/>
              </a:lnSpc>
              <a:buNone/>
              <a:tabLst>
                <a:tab algn="l" pos="0"/>
              </a:tabLst>
            </a:pPr>
            <a:endParaRPr b="0" lang="fr-FR" sz="1600" spc="-1" strike="noStrike">
              <a:latin typeface="Arial"/>
            </a:endParaRPr>
          </a:p>
          <a:p>
            <a:pPr marL="457200">
              <a:lnSpc>
                <a:spcPct val="100000"/>
              </a:lnSpc>
              <a:buNone/>
              <a:tabLst>
                <a:tab algn="l" pos="0"/>
              </a:tabLst>
            </a:pPr>
            <a:endParaRPr b="0" lang="fr-FR" sz="1600" spc="-1" strike="noStrike">
              <a:latin typeface="Arial"/>
            </a:endParaRPr>
          </a:p>
          <a:p>
            <a:pPr marL="457200">
              <a:lnSpc>
                <a:spcPct val="100000"/>
              </a:lnSpc>
              <a:buNone/>
              <a:tabLst>
                <a:tab algn="l" pos="0"/>
              </a:tabLst>
            </a:pPr>
            <a:endParaRPr b="0" lang="fr-FR" sz="1600" spc="-1" strike="noStrike">
              <a:latin typeface="Arial"/>
            </a:endParaRPr>
          </a:p>
          <a:p>
            <a:pPr marL="457200">
              <a:lnSpc>
                <a:spcPct val="100000"/>
              </a:lnSpc>
              <a:buNone/>
              <a:tabLst>
                <a:tab algn="l" pos="0"/>
              </a:tabLst>
            </a:pPr>
            <a:endParaRPr b="0" lang="fr-FR" sz="1600" spc="-1" strike="noStrike">
              <a:latin typeface="Arial"/>
            </a:endParaRPr>
          </a:p>
          <a:p>
            <a:pPr marL="457200">
              <a:lnSpc>
                <a:spcPct val="100000"/>
              </a:lnSpc>
              <a:buNone/>
              <a:tabLst>
                <a:tab algn="l" pos="0"/>
              </a:tabLst>
            </a:pPr>
            <a:endParaRPr b="0" lang="fr-FR" sz="1600" spc="-1" strike="noStrike">
              <a:latin typeface="Arial"/>
            </a:endParaRPr>
          </a:p>
        </p:txBody>
      </p:sp>
      <p:sp>
        <p:nvSpPr>
          <p:cNvPr id="245" name="Google Shape;287;p31"/>
          <p:cNvSpPr/>
          <p:nvPr/>
        </p:nvSpPr>
        <p:spPr>
          <a:xfrm>
            <a:off x="6133680" y="983880"/>
            <a:ext cx="1942560" cy="630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" sz="18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b="0" lang="fr" sz="1800" spc="-1" strike="noStrike">
                <a:solidFill>
                  <a:srgbClr val="000000"/>
                </a:solidFill>
                <a:latin typeface="Arial"/>
                <a:ea typeface="Arial"/>
              </a:rPr>
              <a:t>v</a:t>
            </a:r>
            <a:r>
              <a:rPr b="0" lang="fr" sz="1800" spc="-1" strike="noStrike" baseline="-25000">
                <a:solidFill>
                  <a:srgbClr val="000000"/>
                </a:solidFill>
                <a:latin typeface="Arial"/>
                <a:ea typeface="Arial"/>
              </a:rPr>
              <a:t>g</a:t>
            </a:r>
            <a:r>
              <a:rPr b="0" lang="fr" sz="1800" spc="-1" strike="noStrike">
                <a:solidFill>
                  <a:srgbClr val="000000"/>
                </a:solidFill>
                <a:latin typeface="Arial"/>
                <a:ea typeface="Arial"/>
              </a:rPr>
              <a:t>&lt;0 or v</a:t>
            </a:r>
            <a:r>
              <a:rPr b="0" lang="fr" sz="1800" spc="-1" strike="noStrike" baseline="-25000">
                <a:solidFill>
                  <a:srgbClr val="000000"/>
                </a:solidFill>
                <a:latin typeface="Arial"/>
                <a:ea typeface="Arial"/>
              </a:rPr>
              <a:t>g</a:t>
            </a:r>
            <a:r>
              <a:rPr b="0" lang="fr" sz="1800" spc="-1" strike="noStrike">
                <a:solidFill>
                  <a:srgbClr val="000000"/>
                </a:solidFill>
                <a:latin typeface="Arial"/>
                <a:ea typeface="Arial"/>
              </a:rPr>
              <a:t>&gt;c</a:t>
            </a: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fr-FR" sz="1800" spc="-1" strike="noStrike">
              <a:latin typeface="Arial"/>
            </a:endParaRPr>
          </a:p>
        </p:txBody>
      </p:sp>
      <p:sp>
        <p:nvSpPr>
          <p:cNvPr id="246" name="Google Shape;288;p31"/>
          <p:cNvSpPr/>
          <p:nvPr/>
        </p:nvSpPr>
        <p:spPr>
          <a:xfrm>
            <a:off x="2106000" y="374760"/>
            <a:ext cx="5042520" cy="664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i="1" lang="fr" sz="2500" spc="-1" strike="noStrike">
                <a:solidFill>
                  <a:srgbClr val="000000"/>
                </a:solidFill>
                <a:latin typeface="Arial"/>
                <a:ea typeface="Arial"/>
              </a:rPr>
              <a:t>Anomalous dispersion</a:t>
            </a:r>
            <a:r>
              <a:rPr b="0" lang="fr" sz="2500" spc="-1" strike="noStrike">
                <a:solidFill>
                  <a:srgbClr val="000000"/>
                </a:solidFill>
                <a:latin typeface="Arial"/>
                <a:ea typeface="Arial"/>
              </a:rPr>
              <a:t> : fast light</a:t>
            </a:r>
            <a:endParaRPr b="0" lang="fr-FR" sz="2500" spc="-1" strike="noStrike">
              <a:latin typeface="Arial"/>
            </a:endParaRPr>
          </a:p>
        </p:txBody>
      </p:sp>
      <p:pic>
        <p:nvPicPr>
          <p:cNvPr id="247" name="Google Shape;289;p31" descr=""/>
          <p:cNvPicPr/>
          <p:nvPr/>
        </p:nvPicPr>
        <p:blipFill>
          <a:blip r:embed="rId1"/>
          <a:stretch/>
        </p:blipFill>
        <p:spPr>
          <a:xfrm>
            <a:off x="756360" y="1332360"/>
            <a:ext cx="3145680" cy="3415320"/>
          </a:xfrm>
          <a:prstGeom prst="rect">
            <a:avLst/>
          </a:prstGeom>
          <a:ln w="0">
            <a:noFill/>
          </a:ln>
        </p:spPr>
      </p:pic>
      <p:sp>
        <p:nvSpPr>
          <p:cNvPr id="248" name="Google Shape;290;p31"/>
          <p:cNvSpPr/>
          <p:nvPr/>
        </p:nvSpPr>
        <p:spPr>
          <a:xfrm>
            <a:off x="373680" y="4853160"/>
            <a:ext cx="5105520" cy="25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82880" bIns="18288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i="1" lang="fr" sz="700" spc="-1" strike="noStrike">
                <a:solidFill>
                  <a:srgbClr val="000000"/>
                </a:solidFill>
                <a:latin typeface="Arial"/>
                <a:ea typeface="Arial"/>
              </a:rPr>
              <a:t>Daniel J. Gauthier and Robert W. Boyd,</a:t>
            </a:r>
            <a:r>
              <a:rPr b="0" i="1" lang="fr" sz="7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 </a:t>
            </a:r>
            <a:r>
              <a:rPr b="0" lang="fr" sz="700" spc="-1" strike="noStrike">
                <a:solidFill>
                  <a:srgbClr val="000000"/>
                </a:solidFill>
                <a:latin typeface="Arial"/>
                <a:ea typeface="Arial"/>
              </a:rPr>
              <a:t>Fast Light, Slow Light and Optical Precursors: What Does It All Mean?</a:t>
            </a:r>
            <a:r>
              <a:rPr b="0" i="1" lang="fr" sz="7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, 2007</a:t>
            </a:r>
            <a:endParaRPr b="0" lang="fr-FR" sz="7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987480" y="621720"/>
            <a:ext cx="7320960" cy="4316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rmAutofit fontScale="50000"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" sz="3200" spc="-1" strike="noStrike">
                <a:solidFill>
                  <a:srgbClr val="000000"/>
                </a:solidFill>
                <a:latin typeface="Arial"/>
                <a:ea typeface="Arial"/>
              </a:rPr>
              <a:t>why do we use the propagation of pulses in dispersive media?</a:t>
            </a: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" name="Google Shape;62;p14"/>
          <p:cNvSpPr/>
          <p:nvPr/>
        </p:nvSpPr>
        <p:spPr>
          <a:xfrm>
            <a:off x="5007240" y="2136600"/>
            <a:ext cx="3807000" cy="252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 marL="457200" indent="-317520">
              <a:lnSpc>
                <a:spcPct val="100000"/>
              </a:lnSpc>
              <a:buClr>
                <a:srgbClr val="000000"/>
              </a:buClr>
              <a:buFont typeface="Arial"/>
              <a:buChar char="●"/>
            </a:pPr>
            <a:r>
              <a:rPr b="0" lang="fr" sz="1400" spc="-1" strike="noStrike">
                <a:solidFill>
                  <a:srgbClr val="000000"/>
                </a:solidFill>
                <a:latin typeface="Arial"/>
                <a:ea typeface="Arial"/>
              </a:rPr>
              <a:t>In telecommunications, for example, understanding dispersion is essential for optimising the fibre-optic networks that form the backbone of our Internet communications.</a:t>
            </a:r>
            <a:endParaRPr b="0" lang="fr-FR" sz="1400" spc="-1" strike="noStrike">
              <a:latin typeface="Arial"/>
            </a:endParaRPr>
          </a:p>
          <a:p>
            <a:pPr marL="457200">
              <a:lnSpc>
                <a:spcPct val="100000"/>
              </a:lnSpc>
              <a:buNone/>
              <a:tabLst>
                <a:tab algn="l" pos="0"/>
              </a:tabLst>
            </a:pPr>
            <a:endParaRPr b="0" lang="fr-FR" sz="1400" spc="-1" strike="noStrike">
              <a:latin typeface="Arial"/>
            </a:endParaRPr>
          </a:p>
          <a:p>
            <a:pPr marL="457200" indent="-317520">
              <a:lnSpc>
                <a:spcPct val="100000"/>
              </a:lnSpc>
              <a:buClr>
                <a:srgbClr val="000000"/>
              </a:buClr>
              <a:buFont typeface="Arial"/>
              <a:buChar char="●"/>
              <a:tabLst>
                <a:tab algn="l" pos="0"/>
              </a:tabLst>
            </a:pPr>
            <a:r>
              <a:rPr b="0" lang="fr" sz="1400" spc="-1" strike="noStrike">
                <a:solidFill>
                  <a:srgbClr val="000000"/>
                </a:solidFill>
                <a:latin typeface="Arial"/>
                <a:ea typeface="Arial"/>
              </a:rPr>
              <a:t>Even if the non-linear effects in conventional fibers are very weak, they are still present, since pulses propagate over large distances and cannot be neglected.</a:t>
            </a:r>
            <a:endParaRPr b="0" lang="fr-FR" sz="1400" spc="-1" strike="noStrike">
              <a:latin typeface="Arial"/>
            </a:endParaRPr>
          </a:p>
        </p:txBody>
      </p:sp>
      <p:pic>
        <p:nvPicPr>
          <p:cNvPr id="89" name="Google Shape;63;p14" descr="Funny cats - GIFs - Imgur, gifs funny cats - thirstymag.com"/>
          <p:cNvPicPr/>
          <p:nvPr/>
        </p:nvPicPr>
        <p:blipFill>
          <a:blip r:embed="rId1"/>
          <a:stretch/>
        </p:blipFill>
        <p:spPr>
          <a:xfrm>
            <a:off x="7777440" y="856440"/>
            <a:ext cx="871560" cy="1089360"/>
          </a:xfrm>
          <a:prstGeom prst="rect">
            <a:avLst/>
          </a:prstGeom>
          <a:ln w="0">
            <a:noFill/>
          </a:ln>
        </p:spPr>
      </p:pic>
      <p:pic>
        <p:nvPicPr>
          <p:cNvPr id="90" name="Google Shape;64;p14" descr=""/>
          <p:cNvPicPr/>
          <p:nvPr/>
        </p:nvPicPr>
        <p:blipFill>
          <a:blip r:embed="rId2"/>
          <a:stretch/>
        </p:blipFill>
        <p:spPr>
          <a:xfrm>
            <a:off x="414000" y="1380600"/>
            <a:ext cx="4440600" cy="3122640"/>
          </a:xfrm>
          <a:prstGeom prst="rect">
            <a:avLst/>
          </a:prstGeom>
          <a:ln w="0">
            <a:noFill/>
          </a:ln>
        </p:spPr>
      </p:pic>
      <p:sp>
        <p:nvSpPr>
          <p:cNvPr id="91" name="Google Shape;65;p14"/>
          <p:cNvSpPr/>
          <p:nvPr/>
        </p:nvSpPr>
        <p:spPr>
          <a:xfrm>
            <a:off x="298800" y="1239120"/>
            <a:ext cx="2920320" cy="54792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95;p32"/>
          <p:cNvSpPr/>
          <p:nvPr/>
        </p:nvSpPr>
        <p:spPr>
          <a:xfrm>
            <a:off x="4702680" y="1693800"/>
            <a:ext cx="4178160" cy="2216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 marL="457200" indent="-330120">
              <a:lnSpc>
                <a:spcPct val="100000"/>
              </a:lnSpc>
              <a:buClr>
                <a:srgbClr val="000000"/>
              </a:buClr>
              <a:buFont typeface="Arial"/>
              <a:buChar char="●"/>
            </a:pPr>
            <a:r>
              <a:rPr b="0" lang="fr" sz="1600" spc="-1" strike="noStrike">
                <a:solidFill>
                  <a:srgbClr val="000000"/>
                </a:solidFill>
                <a:latin typeface="Arial"/>
                <a:ea typeface="Arial"/>
              </a:rPr>
              <a:t>A pulse can be thought of as the result of constructive and destructive interference between its various Fourier (frequency) components. </a:t>
            </a:r>
            <a:endParaRPr b="0" lang="fr-FR" sz="1600" spc="-1" strike="noStrike">
              <a:latin typeface="Arial"/>
            </a:endParaRPr>
          </a:p>
          <a:p>
            <a:pPr marL="457200">
              <a:lnSpc>
                <a:spcPct val="100000"/>
              </a:lnSpc>
              <a:buNone/>
              <a:tabLst>
                <a:tab algn="l" pos="0"/>
              </a:tabLst>
            </a:pPr>
            <a:endParaRPr b="0" lang="fr-FR" sz="1600" spc="-1" strike="noStrike">
              <a:latin typeface="Arial"/>
            </a:endParaRPr>
          </a:p>
          <a:p>
            <a:pPr marL="457200" indent="-330120">
              <a:lnSpc>
                <a:spcPct val="100000"/>
              </a:lnSpc>
              <a:buClr>
                <a:srgbClr val="000000"/>
              </a:buClr>
              <a:buFont typeface="Arial"/>
              <a:buChar char="●"/>
              <a:tabLst>
                <a:tab algn="l" pos="0"/>
              </a:tabLst>
            </a:pPr>
            <a:r>
              <a:rPr b="0" lang="fr" sz="1600" spc="-1" strike="noStrike">
                <a:solidFill>
                  <a:srgbClr val="000000"/>
                </a:solidFill>
                <a:latin typeface="Arial"/>
                <a:ea typeface="Arial"/>
              </a:rPr>
              <a:t>At the peak of the pulse, these components add up in phase, whereas they interfere destructively in the temporal edge of the pulse</a:t>
            </a:r>
            <a:endParaRPr b="0" lang="fr-FR" sz="1600" spc="-1" strike="noStrike">
              <a:latin typeface="Arial"/>
            </a:endParaRPr>
          </a:p>
          <a:p>
            <a:pPr marL="457200">
              <a:lnSpc>
                <a:spcPct val="100000"/>
              </a:lnSpc>
              <a:buNone/>
              <a:tabLst>
                <a:tab algn="l" pos="0"/>
              </a:tabLst>
            </a:pPr>
            <a:endParaRPr b="0" lang="fr-FR" sz="1600" spc="-1" strike="noStrike">
              <a:latin typeface="Arial"/>
            </a:endParaRPr>
          </a:p>
          <a:p>
            <a:pPr marL="457200">
              <a:lnSpc>
                <a:spcPct val="100000"/>
              </a:lnSpc>
              <a:buNone/>
              <a:tabLst>
                <a:tab algn="l" pos="0"/>
              </a:tabLst>
            </a:pPr>
            <a:endParaRPr b="0" lang="fr-FR" sz="1600" spc="-1" strike="noStrike">
              <a:latin typeface="Arial"/>
            </a:endParaRPr>
          </a:p>
        </p:txBody>
      </p:sp>
      <p:sp>
        <p:nvSpPr>
          <p:cNvPr id="250" name="Google Shape;296;p32"/>
          <p:cNvSpPr/>
          <p:nvPr/>
        </p:nvSpPr>
        <p:spPr>
          <a:xfrm>
            <a:off x="6133680" y="983880"/>
            <a:ext cx="1942560" cy="630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" sz="18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b="0" lang="fr" sz="1800" spc="-1" strike="noStrike">
                <a:solidFill>
                  <a:srgbClr val="000000"/>
                </a:solidFill>
                <a:latin typeface="Arial"/>
                <a:ea typeface="Arial"/>
              </a:rPr>
              <a:t>v</a:t>
            </a:r>
            <a:r>
              <a:rPr b="0" lang="fr" sz="1800" spc="-1" strike="noStrike" baseline="-25000">
                <a:solidFill>
                  <a:srgbClr val="000000"/>
                </a:solidFill>
                <a:latin typeface="Arial"/>
                <a:ea typeface="Arial"/>
              </a:rPr>
              <a:t>g</a:t>
            </a:r>
            <a:r>
              <a:rPr b="0" lang="fr" sz="1800" spc="-1" strike="noStrike">
                <a:solidFill>
                  <a:srgbClr val="000000"/>
                </a:solidFill>
                <a:latin typeface="Arial"/>
                <a:ea typeface="Arial"/>
              </a:rPr>
              <a:t>&lt;0 or v</a:t>
            </a:r>
            <a:r>
              <a:rPr b="0" lang="fr" sz="1800" spc="-1" strike="noStrike" baseline="-25000">
                <a:solidFill>
                  <a:srgbClr val="000000"/>
                </a:solidFill>
                <a:latin typeface="Arial"/>
                <a:ea typeface="Arial"/>
              </a:rPr>
              <a:t>g</a:t>
            </a:r>
            <a:r>
              <a:rPr b="0" lang="fr" sz="1800" spc="-1" strike="noStrike">
                <a:solidFill>
                  <a:srgbClr val="000000"/>
                </a:solidFill>
                <a:latin typeface="Arial"/>
                <a:ea typeface="Arial"/>
              </a:rPr>
              <a:t>&gt;c</a:t>
            </a: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fr-FR" sz="1800" spc="-1" strike="noStrike">
              <a:latin typeface="Arial"/>
            </a:endParaRPr>
          </a:p>
        </p:txBody>
      </p:sp>
      <p:sp>
        <p:nvSpPr>
          <p:cNvPr id="251" name="Google Shape;297;p32"/>
          <p:cNvSpPr/>
          <p:nvPr/>
        </p:nvSpPr>
        <p:spPr>
          <a:xfrm>
            <a:off x="2106000" y="374760"/>
            <a:ext cx="5042520" cy="664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i="1" lang="fr" sz="2500" spc="-1" strike="noStrike">
                <a:solidFill>
                  <a:srgbClr val="000000"/>
                </a:solidFill>
                <a:latin typeface="Arial"/>
                <a:ea typeface="Arial"/>
              </a:rPr>
              <a:t>Anomalous dispersion</a:t>
            </a:r>
            <a:r>
              <a:rPr b="0" lang="fr" sz="2500" spc="-1" strike="noStrike">
                <a:solidFill>
                  <a:srgbClr val="000000"/>
                </a:solidFill>
                <a:latin typeface="Arial"/>
                <a:ea typeface="Arial"/>
              </a:rPr>
              <a:t> : fast light</a:t>
            </a:r>
            <a:endParaRPr b="0" lang="fr-FR" sz="2500" spc="-1" strike="noStrike">
              <a:latin typeface="Arial"/>
            </a:endParaRPr>
          </a:p>
        </p:txBody>
      </p:sp>
      <p:sp>
        <p:nvSpPr>
          <p:cNvPr id="252" name="Google Shape;298;p32"/>
          <p:cNvSpPr/>
          <p:nvPr/>
        </p:nvSpPr>
        <p:spPr>
          <a:xfrm>
            <a:off x="373680" y="4853160"/>
            <a:ext cx="5105520" cy="25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82880" bIns="18288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i="1" lang="fr" sz="700" spc="-1" strike="noStrike">
                <a:solidFill>
                  <a:srgbClr val="000000"/>
                </a:solidFill>
                <a:latin typeface="Arial"/>
                <a:ea typeface="Arial"/>
              </a:rPr>
              <a:t>Daniel J. Gauthier and Robert W. Boyd,</a:t>
            </a:r>
            <a:r>
              <a:rPr b="0" i="1" lang="fr" sz="7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 </a:t>
            </a:r>
            <a:r>
              <a:rPr b="0" lang="fr" sz="700" spc="-1" strike="noStrike">
                <a:solidFill>
                  <a:srgbClr val="000000"/>
                </a:solidFill>
                <a:latin typeface="Arial"/>
                <a:ea typeface="Arial"/>
              </a:rPr>
              <a:t>Fast Light, Slow Light and Optical Precursors: What Does It All Mean?</a:t>
            </a:r>
            <a:r>
              <a:rPr b="0" i="1" lang="fr" sz="7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, 2007</a:t>
            </a:r>
            <a:endParaRPr b="0" lang="fr-FR" sz="700" spc="-1" strike="noStrike">
              <a:latin typeface="Arial"/>
            </a:endParaRPr>
          </a:p>
        </p:txBody>
      </p:sp>
      <p:pic>
        <p:nvPicPr>
          <p:cNvPr id="253" name="Google Shape;299;p32" descr=""/>
          <p:cNvPicPr/>
          <p:nvPr/>
        </p:nvPicPr>
        <p:blipFill>
          <a:blip r:embed="rId1"/>
          <a:stretch/>
        </p:blipFill>
        <p:spPr>
          <a:xfrm>
            <a:off x="787680" y="1515960"/>
            <a:ext cx="2777760" cy="2111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304;p33"/>
          <p:cNvSpPr/>
          <p:nvPr/>
        </p:nvSpPr>
        <p:spPr>
          <a:xfrm>
            <a:off x="4020480" y="2195280"/>
            <a:ext cx="5042520" cy="2216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 marL="457200" indent="-330120">
              <a:lnSpc>
                <a:spcPct val="100000"/>
              </a:lnSpc>
              <a:buClr>
                <a:srgbClr val="000000"/>
              </a:buClr>
              <a:buFont typeface="Arial"/>
              <a:buChar char="●"/>
            </a:pPr>
            <a:r>
              <a:rPr b="0" lang="fr" sz="1600" spc="-1" strike="noStrike">
                <a:solidFill>
                  <a:srgbClr val="000000"/>
                </a:solidFill>
                <a:latin typeface="Arial"/>
                <a:ea typeface="Arial"/>
              </a:rPr>
              <a:t>In a material with a frequency-dependent refractive index, each frequency propagates with a different phase velocity, thereby modifying the nature of the interference. </a:t>
            </a:r>
            <a:endParaRPr b="0" lang="fr-FR" sz="1600" spc="-1" strike="noStrike">
              <a:latin typeface="Arial"/>
            </a:endParaRPr>
          </a:p>
          <a:p>
            <a:pPr marL="914400">
              <a:lnSpc>
                <a:spcPct val="100000"/>
              </a:lnSpc>
              <a:buNone/>
              <a:tabLst>
                <a:tab algn="l" pos="0"/>
              </a:tabLst>
            </a:pPr>
            <a:endParaRPr b="0" lang="fr-FR" sz="1600" spc="-1" strike="noStrike">
              <a:latin typeface="Arial"/>
            </a:endParaRPr>
          </a:p>
          <a:p>
            <a:pPr marL="914400">
              <a:lnSpc>
                <a:spcPct val="100000"/>
              </a:lnSpc>
              <a:buNone/>
              <a:tabLst>
                <a:tab algn="l" pos="0"/>
              </a:tabLst>
            </a:pPr>
            <a:endParaRPr b="0" lang="fr-FR" sz="1600" spc="-1" strike="noStrike">
              <a:latin typeface="Arial"/>
            </a:endParaRPr>
          </a:p>
          <a:p>
            <a:pPr marL="457200">
              <a:lnSpc>
                <a:spcPct val="100000"/>
              </a:lnSpc>
              <a:buNone/>
              <a:tabLst>
                <a:tab algn="l" pos="0"/>
              </a:tabLst>
            </a:pPr>
            <a:endParaRPr b="0" lang="fr-FR" sz="1600" spc="-1" strike="noStrike">
              <a:latin typeface="Arial"/>
            </a:endParaRPr>
          </a:p>
          <a:p>
            <a:pPr marL="457200">
              <a:lnSpc>
                <a:spcPct val="100000"/>
              </a:lnSpc>
              <a:buNone/>
              <a:tabLst>
                <a:tab algn="l" pos="0"/>
              </a:tabLst>
            </a:pPr>
            <a:endParaRPr b="0" lang="fr-FR" sz="1600" spc="-1" strike="noStrike">
              <a:latin typeface="Arial"/>
            </a:endParaRPr>
          </a:p>
          <a:p>
            <a:pPr marL="457200">
              <a:lnSpc>
                <a:spcPct val="100000"/>
              </a:lnSpc>
              <a:buNone/>
              <a:tabLst>
                <a:tab algn="l" pos="0"/>
              </a:tabLst>
            </a:pPr>
            <a:endParaRPr b="0" lang="fr-FR" sz="1600" spc="-1" strike="noStrike">
              <a:latin typeface="Arial"/>
            </a:endParaRPr>
          </a:p>
          <a:p>
            <a:pPr marL="457200">
              <a:lnSpc>
                <a:spcPct val="100000"/>
              </a:lnSpc>
              <a:buNone/>
              <a:tabLst>
                <a:tab algn="l" pos="0"/>
              </a:tabLst>
            </a:pPr>
            <a:endParaRPr b="0" lang="fr-FR" sz="1600" spc="-1" strike="noStrike">
              <a:latin typeface="Arial"/>
            </a:endParaRPr>
          </a:p>
        </p:txBody>
      </p:sp>
      <p:sp>
        <p:nvSpPr>
          <p:cNvPr id="255" name="Google Shape;305;p33"/>
          <p:cNvSpPr/>
          <p:nvPr/>
        </p:nvSpPr>
        <p:spPr>
          <a:xfrm>
            <a:off x="6158520" y="952920"/>
            <a:ext cx="1942560" cy="630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" sz="18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b="0" lang="fr" sz="1800" spc="-1" strike="noStrike">
                <a:solidFill>
                  <a:srgbClr val="000000"/>
                </a:solidFill>
                <a:latin typeface="Arial"/>
                <a:ea typeface="Arial"/>
              </a:rPr>
              <a:t>v</a:t>
            </a:r>
            <a:r>
              <a:rPr b="0" lang="fr" sz="1800" spc="-1" strike="noStrike" baseline="-25000">
                <a:solidFill>
                  <a:srgbClr val="000000"/>
                </a:solidFill>
                <a:latin typeface="Arial"/>
                <a:ea typeface="Arial"/>
              </a:rPr>
              <a:t>g</a:t>
            </a:r>
            <a:r>
              <a:rPr b="0" lang="fr" sz="1800" spc="-1" strike="noStrike">
                <a:solidFill>
                  <a:srgbClr val="000000"/>
                </a:solidFill>
                <a:latin typeface="Arial"/>
                <a:ea typeface="Arial"/>
              </a:rPr>
              <a:t>&lt;0 or v</a:t>
            </a:r>
            <a:r>
              <a:rPr b="0" lang="fr" sz="1800" spc="-1" strike="noStrike" baseline="-25000">
                <a:solidFill>
                  <a:srgbClr val="000000"/>
                </a:solidFill>
                <a:latin typeface="Arial"/>
                <a:ea typeface="Arial"/>
              </a:rPr>
              <a:t>g</a:t>
            </a:r>
            <a:r>
              <a:rPr b="0" lang="fr" sz="1800" spc="-1" strike="noStrike">
                <a:solidFill>
                  <a:srgbClr val="000000"/>
                </a:solidFill>
                <a:latin typeface="Arial"/>
                <a:ea typeface="Arial"/>
              </a:rPr>
              <a:t>&gt;c</a:t>
            </a: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fr-FR" sz="1800" spc="-1" strike="noStrike">
              <a:latin typeface="Arial"/>
            </a:endParaRPr>
          </a:p>
        </p:txBody>
      </p:sp>
      <p:sp>
        <p:nvSpPr>
          <p:cNvPr id="256" name="Google Shape;306;p33"/>
          <p:cNvSpPr/>
          <p:nvPr/>
        </p:nvSpPr>
        <p:spPr>
          <a:xfrm>
            <a:off x="2106000" y="349920"/>
            <a:ext cx="5042520" cy="664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i="1" lang="fr" sz="2500" spc="-1" strike="noStrike">
                <a:solidFill>
                  <a:srgbClr val="000000"/>
                </a:solidFill>
                <a:latin typeface="Arial"/>
                <a:ea typeface="Arial"/>
              </a:rPr>
              <a:t>Anomalous dispersion</a:t>
            </a:r>
            <a:r>
              <a:rPr b="0" lang="fr" sz="2500" spc="-1" strike="noStrike">
                <a:solidFill>
                  <a:srgbClr val="000000"/>
                </a:solidFill>
                <a:latin typeface="Arial"/>
                <a:ea typeface="Arial"/>
              </a:rPr>
              <a:t> : fast light</a:t>
            </a:r>
            <a:endParaRPr b="0" lang="fr-FR" sz="2500" spc="-1" strike="noStrike">
              <a:latin typeface="Arial"/>
            </a:endParaRPr>
          </a:p>
        </p:txBody>
      </p:sp>
      <p:sp>
        <p:nvSpPr>
          <p:cNvPr id="257" name="Google Shape;307;p33"/>
          <p:cNvSpPr/>
          <p:nvPr/>
        </p:nvSpPr>
        <p:spPr>
          <a:xfrm>
            <a:off x="373680" y="4853160"/>
            <a:ext cx="5105520" cy="25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82880" bIns="18288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i="1" lang="fr" sz="700" spc="-1" strike="noStrike">
                <a:solidFill>
                  <a:srgbClr val="000000"/>
                </a:solidFill>
                <a:latin typeface="Arial"/>
                <a:ea typeface="Arial"/>
              </a:rPr>
              <a:t>Daniel J. Gauthier and Robert W. Boyd,</a:t>
            </a:r>
            <a:r>
              <a:rPr b="0" i="1" lang="fr" sz="7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 </a:t>
            </a:r>
            <a:r>
              <a:rPr b="0" lang="fr" sz="700" spc="-1" strike="noStrike">
                <a:solidFill>
                  <a:srgbClr val="000000"/>
                </a:solidFill>
                <a:latin typeface="Arial"/>
                <a:ea typeface="Arial"/>
              </a:rPr>
              <a:t>Fast Light, Slow Light and Optical Precursors: What Does It All Mean?</a:t>
            </a:r>
            <a:r>
              <a:rPr b="0" i="1" lang="fr" sz="7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, 2007</a:t>
            </a:r>
            <a:endParaRPr b="0" lang="fr-FR" sz="700" spc="-1" strike="noStrike">
              <a:latin typeface="Arial"/>
            </a:endParaRPr>
          </a:p>
        </p:txBody>
      </p:sp>
      <p:pic>
        <p:nvPicPr>
          <p:cNvPr id="258" name="Google Shape;308;p33" descr=""/>
          <p:cNvPicPr/>
          <p:nvPr/>
        </p:nvPicPr>
        <p:blipFill>
          <a:blip r:embed="rId1"/>
          <a:stretch/>
        </p:blipFill>
        <p:spPr>
          <a:xfrm>
            <a:off x="787680" y="1515960"/>
            <a:ext cx="2777760" cy="2111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313;p34"/>
          <p:cNvSpPr/>
          <p:nvPr/>
        </p:nvSpPr>
        <p:spPr>
          <a:xfrm>
            <a:off x="4101480" y="1360800"/>
            <a:ext cx="5042520" cy="2216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fr-FR" sz="1600" spc="-1" strike="noStrike">
              <a:latin typeface="Arial"/>
            </a:endParaRPr>
          </a:p>
          <a:p>
            <a:pPr marL="914400">
              <a:lnSpc>
                <a:spcPct val="100000"/>
              </a:lnSpc>
              <a:buNone/>
              <a:tabLst>
                <a:tab algn="l" pos="0"/>
              </a:tabLst>
            </a:pPr>
            <a:endParaRPr b="0" lang="fr-FR" sz="1600" spc="-1" strike="noStrike">
              <a:latin typeface="Arial"/>
            </a:endParaRPr>
          </a:p>
          <a:p>
            <a:pPr marL="457200" indent="-330120">
              <a:lnSpc>
                <a:spcPct val="100000"/>
              </a:lnSpc>
              <a:buClr>
                <a:srgbClr val="000000"/>
              </a:buClr>
              <a:buFont typeface="Arial"/>
              <a:buChar char="●"/>
              <a:tabLst>
                <a:tab algn="l" pos="0"/>
              </a:tabLst>
            </a:pPr>
            <a:r>
              <a:rPr b="0" lang="fr" sz="1600" spc="-1" strike="noStrike">
                <a:solidFill>
                  <a:srgbClr val="000000"/>
                </a:solidFill>
                <a:latin typeface="Arial"/>
                <a:ea typeface="Arial"/>
              </a:rPr>
              <a:t>The effect is to shift the peak of the pulse in time, but with the pulse shape staying the same</a:t>
            </a:r>
            <a:endParaRPr b="0" lang="fr-FR" sz="1600" spc="-1" strike="noStrike">
              <a:latin typeface="Arial"/>
            </a:endParaRPr>
          </a:p>
          <a:p>
            <a:pPr marL="914400">
              <a:lnSpc>
                <a:spcPct val="100000"/>
              </a:lnSpc>
              <a:buNone/>
              <a:tabLst>
                <a:tab algn="l" pos="0"/>
              </a:tabLst>
            </a:pPr>
            <a:endParaRPr b="0" lang="fr-FR" sz="1600" spc="-1" strike="noStrike">
              <a:latin typeface="Arial"/>
            </a:endParaRPr>
          </a:p>
          <a:p>
            <a:pPr marL="457200" indent="-330120">
              <a:lnSpc>
                <a:spcPct val="100000"/>
              </a:lnSpc>
              <a:buClr>
                <a:srgbClr val="000000"/>
              </a:buClr>
              <a:buFont typeface="Arial"/>
              <a:buChar char="●"/>
              <a:tabLst>
                <a:tab algn="l" pos="0"/>
              </a:tabLst>
            </a:pPr>
            <a:r>
              <a:rPr b="0" lang="fr" sz="1600" spc="-1" strike="noStrike">
                <a:solidFill>
                  <a:srgbClr val="000000"/>
                </a:solidFill>
                <a:latin typeface="Arial"/>
                <a:ea typeface="Arial"/>
              </a:rPr>
              <a:t>Just a move of the point of constructive interference occurs, both arise from the same effect: the shifting of the point of constructive interference to another point in space-time.</a:t>
            </a:r>
            <a:endParaRPr b="0" lang="fr-FR" sz="1600" spc="-1" strike="noStrike">
              <a:latin typeface="Arial"/>
            </a:endParaRPr>
          </a:p>
          <a:p>
            <a:pPr marL="457200">
              <a:lnSpc>
                <a:spcPct val="100000"/>
              </a:lnSpc>
              <a:buNone/>
              <a:tabLst>
                <a:tab algn="l" pos="0"/>
              </a:tabLst>
            </a:pPr>
            <a:endParaRPr b="0" lang="fr-FR" sz="1600" spc="-1" strike="noStrike">
              <a:latin typeface="Arial"/>
            </a:endParaRPr>
          </a:p>
          <a:p>
            <a:pPr marL="457200">
              <a:lnSpc>
                <a:spcPct val="100000"/>
              </a:lnSpc>
              <a:buNone/>
              <a:tabLst>
                <a:tab algn="l" pos="0"/>
              </a:tabLst>
            </a:pPr>
            <a:endParaRPr b="0" lang="fr-FR" sz="1600" spc="-1" strike="noStrike">
              <a:latin typeface="Arial"/>
            </a:endParaRPr>
          </a:p>
          <a:p>
            <a:pPr marL="457200">
              <a:lnSpc>
                <a:spcPct val="100000"/>
              </a:lnSpc>
              <a:buNone/>
              <a:tabLst>
                <a:tab algn="l" pos="0"/>
              </a:tabLst>
            </a:pPr>
            <a:endParaRPr b="0" lang="fr-FR" sz="1600" spc="-1" strike="noStrike">
              <a:latin typeface="Arial"/>
            </a:endParaRPr>
          </a:p>
          <a:p>
            <a:pPr marL="457200">
              <a:lnSpc>
                <a:spcPct val="100000"/>
              </a:lnSpc>
              <a:buNone/>
              <a:tabLst>
                <a:tab algn="l" pos="0"/>
              </a:tabLst>
            </a:pPr>
            <a:endParaRPr b="0" lang="fr-FR" sz="1600" spc="-1" strike="noStrike">
              <a:latin typeface="Arial"/>
            </a:endParaRPr>
          </a:p>
        </p:txBody>
      </p:sp>
      <p:sp>
        <p:nvSpPr>
          <p:cNvPr id="260" name="Google Shape;314;p34"/>
          <p:cNvSpPr/>
          <p:nvPr/>
        </p:nvSpPr>
        <p:spPr>
          <a:xfrm>
            <a:off x="6158520" y="952920"/>
            <a:ext cx="1942560" cy="630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" sz="18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b="0" lang="fr" sz="1800" spc="-1" strike="noStrike">
                <a:solidFill>
                  <a:srgbClr val="000000"/>
                </a:solidFill>
                <a:latin typeface="Arial"/>
                <a:ea typeface="Arial"/>
              </a:rPr>
              <a:t>v</a:t>
            </a:r>
            <a:r>
              <a:rPr b="0" lang="fr" sz="1800" spc="-1" strike="noStrike" baseline="-25000">
                <a:solidFill>
                  <a:srgbClr val="000000"/>
                </a:solidFill>
                <a:latin typeface="Arial"/>
                <a:ea typeface="Arial"/>
              </a:rPr>
              <a:t>g</a:t>
            </a:r>
            <a:r>
              <a:rPr b="0" lang="fr" sz="1800" spc="-1" strike="noStrike">
                <a:solidFill>
                  <a:srgbClr val="000000"/>
                </a:solidFill>
                <a:latin typeface="Arial"/>
                <a:ea typeface="Arial"/>
              </a:rPr>
              <a:t>&lt;0 or v</a:t>
            </a:r>
            <a:r>
              <a:rPr b="0" lang="fr" sz="1800" spc="-1" strike="noStrike" baseline="-25000">
                <a:solidFill>
                  <a:srgbClr val="000000"/>
                </a:solidFill>
                <a:latin typeface="Arial"/>
                <a:ea typeface="Arial"/>
              </a:rPr>
              <a:t>g</a:t>
            </a:r>
            <a:r>
              <a:rPr b="0" lang="fr" sz="1800" spc="-1" strike="noStrike">
                <a:solidFill>
                  <a:srgbClr val="000000"/>
                </a:solidFill>
                <a:latin typeface="Arial"/>
                <a:ea typeface="Arial"/>
              </a:rPr>
              <a:t>&gt;c</a:t>
            </a: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fr-FR" sz="1800" spc="-1" strike="noStrike">
              <a:latin typeface="Arial"/>
            </a:endParaRPr>
          </a:p>
        </p:txBody>
      </p:sp>
      <p:sp>
        <p:nvSpPr>
          <p:cNvPr id="261" name="Google Shape;315;p34"/>
          <p:cNvSpPr/>
          <p:nvPr/>
        </p:nvSpPr>
        <p:spPr>
          <a:xfrm>
            <a:off x="2106000" y="349920"/>
            <a:ext cx="5042520" cy="664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i="1" lang="fr" sz="2500" spc="-1" strike="noStrike">
                <a:solidFill>
                  <a:srgbClr val="000000"/>
                </a:solidFill>
                <a:latin typeface="Arial"/>
                <a:ea typeface="Arial"/>
              </a:rPr>
              <a:t>Anomalous dispersion</a:t>
            </a:r>
            <a:r>
              <a:rPr b="0" lang="fr" sz="2500" spc="-1" strike="noStrike">
                <a:solidFill>
                  <a:srgbClr val="000000"/>
                </a:solidFill>
                <a:latin typeface="Arial"/>
                <a:ea typeface="Arial"/>
              </a:rPr>
              <a:t> : fast light</a:t>
            </a:r>
            <a:endParaRPr b="0" lang="fr-FR" sz="2500" spc="-1" strike="noStrike">
              <a:latin typeface="Arial"/>
            </a:endParaRPr>
          </a:p>
        </p:txBody>
      </p:sp>
      <p:sp>
        <p:nvSpPr>
          <p:cNvPr id="262" name="Google Shape;316;p34"/>
          <p:cNvSpPr/>
          <p:nvPr/>
        </p:nvSpPr>
        <p:spPr>
          <a:xfrm>
            <a:off x="373680" y="4853160"/>
            <a:ext cx="5105520" cy="25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82880" bIns="18288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i="1" lang="fr" sz="700" spc="-1" strike="noStrike">
                <a:solidFill>
                  <a:srgbClr val="000000"/>
                </a:solidFill>
                <a:latin typeface="Arial"/>
                <a:ea typeface="Arial"/>
              </a:rPr>
              <a:t>Daniel J. Gauthier and Robert W. Boyd,</a:t>
            </a:r>
            <a:r>
              <a:rPr b="0" i="1" lang="fr" sz="7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 </a:t>
            </a:r>
            <a:r>
              <a:rPr b="0" lang="fr" sz="700" spc="-1" strike="noStrike">
                <a:solidFill>
                  <a:srgbClr val="000000"/>
                </a:solidFill>
                <a:latin typeface="Arial"/>
                <a:ea typeface="Arial"/>
              </a:rPr>
              <a:t>Fast Light, Slow Light and Optical Precursors: What Does It All Mean?</a:t>
            </a:r>
            <a:r>
              <a:rPr b="0" i="1" lang="fr" sz="7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, 2007</a:t>
            </a:r>
            <a:endParaRPr b="0" lang="fr-FR" sz="700" spc="-1" strike="noStrike">
              <a:latin typeface="Arial"/>
            </a:endParaRPr>
          </a:p>
        </p:txBody>
      </p:sp>
      <p:pic>
        <p:nvPicPr>
          <p:cNvPr id="263" name="Google Shape;317;p34" descr=""/>
          <p:cNvPicPr/>
          <p:nvPr/>
        </p:nvPicPr>
        <p:blipFill>
          <a:blip r:embed="rId1"/>
          <a:stretch/>
        </p:blipFill>
        <p:spPr>
          <a:xfrm>
            <a:off x="501120" y="1609920"/>
            <a:ext cx="3333240" cy="20854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322;p35"/>
          <p:cNvSpPr/>
          <p:nvPr/>
        </p:nvSpPr>
        <p:spPr>
          <a:xfrm>
            <a:off x="4309200" y="1164600"/>
            <a:ext cx="4834440" cy="3559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fr-FR" sz="1600" spc="-1" strike="noStrike">
              <a:latin typeface="Arial"/>
            </a:endParaRPr>
          </a:p>
          <a:p>
            <a:pPr marL="914400">
              <a:lnSpc>
                <a:spcPct val="100000"/>
              </a:lnSpc>
              <a:buNone/>
              <a:tabLst>
                <a:tab algn="l" pos="0"/>
              </a:tabLst>
            </a:pPr>
            <a:endParaRPr b="0" lang="fr-FR" sz="1600" spc="-1" strike="noStrike">
              <a:latin typeface="Arial"/>
            </a:endParaRPr>
          </a:p>
          <a:p>
            <a:pPr marL="457200" indent="-330120">
              <a:lnSpc>
                <a:spcPct val="100000"/>
              </a:lnSpc>
              <a:buClr>
                <a:srgbClr val="000000"/>
              </a:buClr>
              <a:buFont typeface="Arial"/>
              <a:buChar char="●"/>
              <a:tabLst>
                <a:tab algn="l" pos="0"/>
              </a:tabLst>
            </a:pPr>
            <a:r>
              <a:rPr b="0" lang="fr" sz="1600" spc="-1" strike="noStrike">
                <a:solidFill>
                  <a:srgbClr val="000000"/>
                </a:solidFill>
                <a:latin typeface="Arial"/>
                <a:ea typeface="Arial"/>
              </a:rPr>
              <a:t>Observers at space-time points in the blue cone can see the event and those outside the cone cannot</a:t>
            </a:r>
            <a:endParaRPr b="0" lang="fr-FR" sz="1600" spc="-1" strike="noStrike">
              <a:latin typeface="Arial"/>
            </a:endParaRPr>
          </a:p>
          <a:p>
            <a:pPr marL="914400">
              <a:lnSpc>
                <a:spcPct val="100000"/>
              </a:lnSpc>
              <a:buNone/>
              <a:tabLst>
                <a:tab algn="l" pos="0"/>
              </a:tabLst>
            </a:pPr>
            <a:endParaRPr b="0" lang="fr-FR" sz="1600" spc="-1" strike="noStrike">
              <a:latin typeface="Arial"/>
            </a:endParaRPr>
          </a:p>
          <a:p>
            <a:pPr marL="457200" indent="-330120">
              <a:lnSpc>
                <a:spcPct val="100000"/>
              </a:lnSpc>
              <a:buClr>
                <a:srgbClr val="000000"/>
              </a:buClr>
              <a:buFont typeface="Arial"/>
              <a:buChar char="●"/>
              <a:tabLst>
                <a:tab algn="l" pos="0"/>
              </a:tabLst>
            </a:pPr>
            <a:r>
              <a:rPr b="0" lang="fr" sz="1600" spc="-1" strike="noStrike">
                <a:solidFill>
                  <a:srgbClr val="000000"/>
                </a:solidFill>
                <a:latin typeface="Arial"/>
                <a:ea typeface="Arial"/>
              </a:rPr>
              <a:t>The flow of information within the light cone is said to be relativistically causal.</a:t>
            </a:r>
            <a:endParaRPr b="0" lang="fr-FR" sz="1600" spc="-1" strike="noStrike">
              <a:latin typeface="Arial"/>
            </a:endParaRPr>
          </a:p>
          <a:p>
            <a:pPr marL="914400">
              <a:lnSpc>
                <a:spcPct val="100000"/>
              </a:lnSpc>
              <a:buNone/>
              <a:tabLst>
                <a:tab algn="l" pos="0"/>
              </a:tabLst>
            </a:pPr>
            <a:endParaRPr b="0" lang="fr-FR" sz="1600" spc="-1" strike="noStrike">
              <a:latin typeface="Arial"/>
            </a:endParaRPr>
          </a:p>
          <a:p>
            <a:pPr marL="457200" indent="-330120">
              <a:lnSpc>
                <a:spcPct val="100000"/>
              </a:lnSpc>
              <a:buClr>
                <a:srgbClr val="000000"/>
              </a:buClr>
              <a:buFont typeface="Arial"/>
              <a:buChar char="●"/>
              <a:tabLst>
                <a:tab algn="l" pos="0"/>
              </a:tabLst>
            </a:pPr>
            <a:r>
              <a:rPr b="0" lang="fr" sz="1600" spc="-1" strike="noStrike">
                <a:solidFill>
                  <a:srgbClr val="000000"/>
                </a:solidFill>
                <a:latin typeface="Arial"/>
                <a:ea typeface="Arial"/>
              </a:rPr>
              <a:t>Hypothetical faster-than-light propagation of information is relativistically acausal, meaning that there is no direct time-ordered link between a cause and an effect</a:t>
            </a:r>
            <a:endParaRPr b="0" lang="fr-FR" sz="1600" spc="-1" strike="noStrike">
              <a:latin typeface="Arial"/>
            </a:endParaRPr>
          </a:p>
          <a:p>
            <a:pPr marL="914400">
              <a:lnSpc>
                <a:spcPct val="100000"/>
              </a:lnSpc>
              <a:buNone/>
              <a:tabLst>
                <a:tab algn="l" pos="0"/>
              </a:tabLst>
            </a:pPr>
            <a:endParaRPr b="0" lang="fr-FR" sz="1600" spc="-1" strike="noStrike">
              <a:latin typeface="Arial"/>
            </a:endParaRPr>
          </a:p>
          <a:p>
            <a:pPr marL="457200">
              <a:lnSpc>
                <a:spcPct val="100000"/>
              </a:lnSpc>
              <a:buNone/>
              <a:tabLst>
                <a:tab algn="l" pos="0"/>
              </a:tabLst>
            </a:pPr>
            <a:endParaRPr b="0" lang="fr-FR" sz="1600" spc="-1" strike="noStrike">
              <a:latin typeface="Arial"/>
            </a:endParaRPr>
          </a:p>
          <a:p>
            <a:pPr marL="457200">
              <a:lnSpc>
                <a:spcPct val="100000"/>
              </a:lnSpc>
              <a:buNone/>
              <a:tabLst>
                <a:tab algn="l" pos="0"/>
              </a:tabLst>
            </a:pPr>
            <a:endParaRPr b="0" lang="fr-FR" sz="1600" spc="-1" strike="noStrike">
              <a:latin typeface="Arial"/>
            </a:endParaRPr>
          </a:p>
          <a:p>
            <a:pPr marL="457200">
              <a:lnSpc>
                <a:spcPct val="100000"/>
              </a:lnSpc>
              <a:buNone/>
              <a:tabLst>
                <a:tab algn="l" pos="0"/>
              </a:tabLst>
            </a:pPr>
            <a:endParaRPr b="0" lang="fr-FR" sz="1600" spc="-1" strike="noStrike">
              <a:latin typeface="Arial"/>
            </a:endParaRPr>
          </a:p>
          <a:p>
            <a:pPr marL="457200">
              <a:lnSpc>
                <a:spcPct val="100000"/>
              </a:lnSpc>
              <a:buNone/>
              <a:tabLst>
                <a:tab algn="l" pos="0"/>
              </a:tabLst>
            </a:pPr>
            <a:endParaRPr b="0" lang="fr-FR" sz="1600" spc="-1" strike="noStrike">
              <a:latin typeface="Arial"/>
            </a:endParaRPr>
          </a:p>
        </p:txBody>
      </p:sp>
      <p:sp>
        <p:nvSpPr>
          <p:cNvPr id="265" name="Google Shape;323;p35"/>
          <p:cNvSpPr/>
          <p:nvPr/>
        </p:nvSpPr>
        <p:spPr>
          <a:xfrm>
            <a:off x="6158520" y="952920"/>
            <a:ext cx="1942560" cy="630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" sz="18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b="0" lang="fr" sz="1800" spc="-1" strike="noStrike">
                <a:solidFill>
                  <a:srgbClr val="000000"/>
                </a:solidFill>
                <a:latin typeface="Arial"/>
                <a:ea typeface="Arial"/>
              </a:rPr>
              <a:t>v</a:t>
            </a:r>
            <a:r>
              <a:rPr b="0" lang="fr" sz="1800" spc="-1" strike="noStrike" baseline="-25000">
                <a:solidFill>
                  <a:srgbClr val="000000"/>
                </a:solidFill>
                <a:latin typeface="Arial"/>
                <a:ea typeface="Arial"/>
              </a:rPr>
              <a:t>g</a:t>
            </a:r>
            <a:r>
              <a:rPr b="0" lang="fr" sz="1800" spc="-1" strike="noStrike">
                <a:solidFill>
                  <a:srgbClr val="000000"/>
                </a:solidFill>
                <a:latin typeface="Arial"/>
                <a:ea typeface="Arial"/>
              </a:rPr>
              <a:t>&lt;0 or v</a:t>
            </a:r>
            <a:r>
              <a:rPr b="0" lang="fr" sz="1800" spc="-1" strike="noStrike" baseline="-25000">
                <a:solidFill>
                  <a:srgbClr val="000000"/>
                </a:solidFill>
                <a:latin typeface="Arial"/>
                <a:ea typeface="Arial"/>
              </a:rPr>
              <a:t>g</a:t>
            </a:r>
            <a:r>
              <a:rPr b="0" lang="fr" sz="1800" spc="-1" strike="noStrike">
                <a:solidFill>
                  <a:srgbClr val="000000"/>
                </a:solidFill>
                <a:latin typeface="Arial"/>
                <a:ea typeface="Arial"/>
              </a:rPr>
              <a:t>&gt;c</a:t>
            </a: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fr-FR" sz="1800" spc="-1" strike="noStrike">
              <a:latin typeface="Arial"/>
            </a:endParaRPr>
          </a:p>
        </p:txBody>
      </p:sp>
      <p:sp>
        <p:nvSpPr>
          <p:cNvPr id="266" name="Google Shape;324;p35"/>
          <p:cNvSpPr/>
          <p:nvPr/>
        </p:nvSpPr>
        <p:spPr>
          <a:xfrm>
            <a:off x="2106000" y="349920"/>
            <a:ext cx="5042520" cy="664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i="1" lang="fr" sz="2500" spc="-1" strike="noStrike">
                <a:solidFill>
                  <a:srgbClr val="000000"/>
                </a:solidFill>
                <a:latin typeface="Arial"/>
                <a:ea typeface="Arial"/>
              </a:rPr>
              <a:t>Anomalous dispersion</a:t>
            </a:r>
            <a:r>
              <a:rPr b="0" lang="fr" sz="2500" spc="-1" strike="noStrike">
                <a:solidFill>
                  <a:srgbClr val="000000"/>
                </a:solidFill>
                <a:latin typeface="Arial"/>
                <a:ea typeface="Arial"/>
              </a:rPr>
              <a:t> : fast light</a:t>
            </a:r>
            <a:endParaRPr b="0" lang="fr-FR" sz="2500" spc="-1" strike="noStrike">
              <a:latin typeface="Arial"/>
            </a:endParaRPr>
          </a:p>
        </p:txBody>
      </p:sp>
      <p:sp>
        <p:nvSpPr>
          <p:cNvPr id="267" name="Google Shape;325;p35"/>
          <p:cNvSpPr/>
          <p:nvPr/>
        </p:nvSpPr>
        <p:spPr>
          <a:xfrm>
            <a:off x="373680" y="4853160"/>
            <a:ext cx="5105520" cy="25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82880" bIns="18288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i="1" lang="fr" sz="700" spc="-1" strike="noStrike">
                <a:solidFill>
                  <a:srgbClr val="000000"/>
                </a:solidFill>
                <a:latin typeface="Arial"/>
                <a:ea typeface="Arial"/>
              </a:rPr>
              <a:t>Daniel J. Gauthier and Robert W. Boyd,</a:t>
            </a:r>
            <a:r>
              <a:rPr b="0" i="1" lang="fr" sz="7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 </a:t>
            </a:r>
            <a:r>
              <a:rPr b="0" lang="fr" sz="700" spc="-1" strike="noStrike">
                <a:solidFill>
                  <a:srgbClr val="000000"/>
                </a:solidFill>
                <a:latin typeface="Arial"/>
                <a:ea typeface="Arial"/>
              </a:rPr>
              <a:t>Fast Light, Slow Light and Optical Precursors: What Does It All Mean?</a:t>
            </a:r>
            <a:r>
              <a:rPr b="0" i="1" lang="fr" sz="7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, 2007</a:t>
            </a:r>
            <a:endParaRPr b="0" lang="fr-FR" sz="700" spc="-1" strike="noStrike">
              <a:latin typeface="Arial"/>
            </a:endParaRPr>
          </a:p>
        </p:txBody>
      </p:sp>
      <p:pic>
        <p:nvPicPr>
          <p:cNvPr id="268" name="Google Shape;326;p35" descr=""/>
          <p:cNvPicPr/>
          <p:nvPr/>
        </p:nvPicPr>
        <p:blipFill>
          <a:blip r:embed="rId1"/>
          <a:stretch/>
        </p:blipFill>
        <p:spPr>
          <a:xfrm>
            <a:off x="221040" y="1721520"/>
            <a:ext cx="4088160" cy="2020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331;p36"/>
          <p:cNvSpPr/>
          <p:nvPr/>
        </p:nvSpPr>
        <p:spPr>
          <a:xfrm>
            <a:off x="4309200" y="1721520"/>
            <a:ext cx="4834440" cy="2957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 marL="457200" indent="-330120">
              <a:lnSpc>
                <a:spcPct val="100000"/>
              </a:lnSpc>
              <a:buClr>
                <a:srgbClr val="000000"/>
              </a:buClr>
              <a:buFont typeface="Arial"/>
              <a:buChar char="●"/>
            </a:pPr>
            <a:r>
              <a:rPr b="0" lang="fr" sz="1600" spc="-1" strike="noStrike">
                <a:solidFill>
                  <a:srgbClr val="000000"/>
                </a:solidFill>
                <a:latin typeface="Arial"/>
                <a:ea typeface="Arial"/>
              </a:rPr>
              <a:t>All the information encoded on the waveform is available to be detected at the pulse front (although it might be difficult to measure in practice).</a:t>
            </a:r>
            <a:endParaRPr b="0" lang="fr-FR" sz="1600" spc="-1" strike="noStrike">
              <a:latin typeface="Arial"/>
            </a:endParaRPr>
          </a:p>
          <a:p>
            <a:pPr marL="457200">
              <a:lnSpc>
                <a:spcPct val="100000"/>
              </a:lnSpc>
              <a:buNone/>
              <a:tabLst>
                <a:tab algn="l" pos="0"/>
              </a:tabLst>
            </a:pPr>
            <a:endParaRPr b="0" lang="fr-FR" sz="1600" spc="-1" strike="noStrike">
              <a:latin typeface="Arial"/>
            </a:endParaRPr>
          </a:p>
          <a:p>
            <a:pPr marL="457200" indent="-330120">
              <a:lnSpc>
                <a:spcPct val="100000"/>
              </a:lnSpc>
              <a:buClr>
                <a:srgbClr val="000000"/>
              </a:buClr>
              <a:buFont typeface="Arial"/>
              <a:buChar char="●"/>
              <a:tabLst>
                <a:tab algn="l" pos="0"/>
              </a:tabLst>
            </a:pPr>
            <a:r>
              <a:rPr b="0" lang="fr" sz="16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b="0" lang="fr" sz="1600" spc="-1" strike="noStrike">
                <a:solidFill>
                  <a:srgbClr val="000000"/>
                </a:solidFill>
                <a:latin typeface="Arial"/>
                <a:ea typeface="Arial"/>
              </a:rPr>
              <a:t>Thus, the fact that the peak of the pulse is advanced in time is not a violation of the special theory of relativity — so long as it never advances beyond the pulse front.</a:t>
            </a:r>
            <a:endParaRPr b="0" lang="fr-FR" sz="1600" spc="-1" strike="noStrike">
              <a:latin typeface="Arial"/>
            </a:endParaRPr>
          </a:p>
          <a:p>
            <a:pPr marL="457200">
              <a:lnSpc>
                <a:spcPct val="100000"/>
              </a:lnSpc>
              <a:buNone/>
              <a:tabLst>
                <a:tab algn="l" pos="0"/>
              </a:tabLst>
            </a:pPr>
            <a:endParaRPr b="0" lang="fr-FR" sz="1600" spc="-1" strike="noStrike">
              <a:latin typeface="Arial"/>
            </a:endParaRPr>
          </a:p>
          <a:p>
            <a:pPr marL="457200">
              <a:lnSpc>
                <a:spcPct val="100000"/>
              </a:lnSpc>
              <a:buNone/>
              <a:tabLst>
                <a:tab algn="l" pos="0"/>
              </a:tabLst>
            </a:pPr>
            <a:endParaRPr b="0" lang="fr-FR" sz="1600" spc="-1" strike="noStrike">
              <a:latin typeface="Arial"/>
            </a:endParaRPr>
          </a:p>
          <a:p>
            <a:pPr marL="457200">
              <a:lnSpc>
                <a:spcPct val="100000"/>
              </a:lnSpc>
              <a:buNone/>
              <a:tabLst>
                <a:tab algn="l" pos="0"/>
              </a:tabLst>
            </a:pPr>
            <a:endParaRPr b="0" lang="fr-FR" sz="1600" spc="-1" strike="noStrike">
              <a:latin typeface="Arial"/>
            </a:endParaRPr>
          </a:p>
          <a:p>
            <a:pPr marL="457200">
              <a:lnSpc>
                <a:spcPct val="100000"/>
              </a:lnSpc>
              <a:buNone/>
              <a:tabLst>
                <a:tab algn="l" pos="0"/>
              </a:tabLst>
            </a:pPr>
            <a:endParaRPr b="0" lang="fr-FR" sz="1600" spc="-1" strike="noStrike">
              <a:latin typeface="Arial"/>
            </a:endParaRPr>
          </a:p>
        </p:txBody>
      </p:sp>
      <p:sp>
        <p:nvSpPr>
          <p:cNvPr id="270" name="Google Shape;332;p36"/>
          <p:cNvSpPr/>
          <p:nvPr/>
        </p:nvSpPr>
        <p:spPr>
          <a:xfrm>
            <a:off x="6158520" y="952920"/>
            <a:ext cx="1942560" cy="630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" sz="18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b="0" lang="fr" sz="1800" spc="-1" strike="noStrike">
                <a:solidFill>
                  <a:srgbClr val="000000"/>
                </a:solidFill>
                <a:latin typeface="Arial"/>
                <a:ea typeface="Arial"/>
              </a:rPr>
              <a:t>v</a:t>
            </a:r>
            <a:r>
              <a:rPr b="0" lang="fr" sz="1800" spc="-1" strike="noStrike" baseline="-25000">
                <a:solidFill>
                  <a:srgbClr val="000000"/>
                </a:solidFill>
                <a:latin typeface="Arial"/>
                <a:ea typeface="Arial"/>
              </a:rPr>
              <a:t>g</a:t>
            </a:r>
            <a:r>
              <a:rPr b="0" lang="fr" sz="1800" spc="-1" strike="noStrike">
                <a:solidFill>
                  <a:srgbClr val="000000"/>
                </a:solidFill>
                <a:latin typeface="Arial"/>
                <a:ea typeface="Arial"/>
              </a:rPr>
              <a:t>&lt;0 or v</a:t>
            </a:r>
            <a:r>
              <a:rPr b="0" lang="fr" sz="1800" spc="-1" strike="noStrike" baseline="-25000">
                <a:solidFill>
                  <a:srgbClr val="000000"/>
                </a:solidFill>
                <a:latin typeface="Arial"/>
                <a:ea typeface="Arial"/>
              </a:rPr>
              <a:t>g</a:t>
            </a:r>
            <a:r>
              <a:rPr b="0" lang="fr" sz="1800" spc="-1" strike="noStrike">
                <a:solidFill>
                  <a:srgbClr val="000000"/>
                </a:solidFill>
                <a:latin typeface="Arial"/>
                <a:ea typeface="Arial"/>
              </a:rPr>
              <a:t>&gt;c</a:t>
            </a: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fr-FR" sz="1800" spc="-1" strike="noStrike">
              <a:latin typeface="Arial"/>
            </a:endParaRPr>
          </a:p>
        </p:txBody>
      </p:sp>
      <p:sp>
        <p:nvSpPr>
          <p:cNvPr id="271" name="Google Shape;333;p36"/>
          <p:cNvSpPr/>
          <p:nvPr/>
        </p:nvSpPr>
        <p:spPr>
          <a:xfrm>
            <a:off x="2106000" y="349920"/>
            <a:ext cx="5042520" cy="664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i="1" lang="fr" sz="2500" spc="-1" strike="noStrike">
                <a:solidFill>
                  <a:srgbClr val="000000"/>
                </a:solidFill>
                <a:latin typeface="Arial"/>
                <a:ea typeface="Arial"/>
              </a:rPr>
              <a:t>Anomalous dispersion</a:t>
            </a:r>
            <a:r>
              <a:rPr b="0" lang="fr" sz="2500" spc="-1" strike="noStrike">
                <a:solidFill>
                  <a:srgbClr val="000000"/>
                </a:solidFill>
                <a:latin typeface="Arial"/>
                <a:ea typeface="Arial"/>
              </a:rPr>
              <a:t> : fast light</a:t>
            </a:r>
            <a:endParaRPr b="0" lang="fr-FR" sz="2500" spc="-1" strike="noStrike">
              <a:latin typeface="Arial"/>
            </a:endParaRPr>
          </a:p>
        </p:txBody>
      </p:sp>
      <p:sp>
        <p:nvSpPr>
          <p:cNvPr id="272" name="Google Shape;334;p36"/>
          <p:cNvSpPr/>
          <p:nvPr/>
        </p:nvSpPr>
        <p:spPr>
          <a:xfrm>
            <a:off x="373680" y="4853160"/>
            <a:ext cx="5105520" cy="25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82880" bIns="18288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i="1" lang="fr" sz="700" spc="-1" strike="noStrike">
                <a:solidFill>
                  <a:srgbClr val="000000"/>
                </a:solidFill>
                <a:latin typeface="Arial"/>
                <a:ea typeface="Arial"/>
              </a:rPr>
              <a:t>Daniel J. Gauthier and Robert W. Boyd,</a:t>
            </a:r>
            <a:r>
              <a:rPr b="0" i="1" lang="fr" sz="7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 </a:t>
            </a:r>
            <a:r>
              <a:rPr b="0" lang="fr" sz="700" spc="-1" strike="noStrike">
                <a:solidFill>
                  <a:srgbClr val="000000"/>
                </a:solidFill>
                <a:latin typeface="Arial"/>
                <a:ea typeface="Arial"/>
              </a:rPr>
              <a:t>Fast Light, Slow Light and Optical Precursors: What Does It All Mean?</a:t>
            </a:r>
            <a:r>
              <a:rPr b="0" i="1" lang="fr" sz="7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, 2007</a:t>
            </a:r>
            <a:endParaRPr b="0" lang="fr-FR" sz="700" spc="-1" strike="noStrike">
              <a:latin typeface="Arial"/>
            </a:endParaRPr>
          </a:p>
        </p:txBody>
      </p:sp>
      <p:pic>
        <p:nvPicPr>
          <p:cNvPr id="273" name="Google Shape;335;p36" descr=""/>
          <p:cNvPicPr/>
          <p:nvPr/>
        </p:nvPicPr>
        <p:blipFill>
          <a:blip r:embed="rId1"/>
          <a:stretch/>
        </p:blipFill>
        <p:spPr>
          <a:xfrm>
            <a:off x="912240" y="1509840"/>
            <a:ext cx="3333240" cy="2390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340;p37"/>
          <p:cNvSpPr/>
          <p:nvPr/>
        </p:nvSpPr>
        <p:spPr>
          <a:xfrm>
            <a:off x="4740120" y="1813680"/>
            <a:ext cx="4178160" cy="2216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fr-FR" sz="1600" spc="-1" strike="noStrike">
              <a:latin typeface="Arial"/>
            </a:endParaRPr>
          </a:p>
          <a:p>
            <a:pPr marL="457200">
              <a:lnSpc>
                <a:spcPct val="100000"/>
              </a:lnSpc>
              <a:buNone/>
              <a:tabLst>
                <a:tab algn="l" pos="0"/>
              </a:tabLst>
            </a:pPr>
            <a:endParaRPr b="0" lang="fr-FR" sz="1600" spc="-1" strike="noStrike">
              <a:latin typeface="Arial"/>
            </a:endParaRPr>
          </a:p>
          <a:p>
            <a:pPr marL="457200" indent="-330120">
              <a:lnSpc>
                <a:spcPct val="100000"/>
              </a:lnSpc>
              <a:buClr>
                <a:srgbClr val="000000"/>
              </a:buClr>
              <a:buFont typeface="Arial"/>
              <a:buChar char="●"/>
              <a:tabLst>
                <a:tab algn="l" pos="0"/>
              </a:tabLst>
            </a:pPr>
            <a:r>
              <a:rPr b="0" lang="fr" sz="1600" spc="-1" strike="noStrike">
                <a:solidFill>
                  <a:srgbClr val="000000"/>
                </a:solidFill>
                <a:latin typeface="Arial"/>
                <a:ea typeface="Arial"/>
              </a:rPr>
              <a:t>No problem with Einsteinian causality, just because light travels at vg&gt;c doesn't mean that information travels faster than the speed of light.</a:t>
            </a:r>
            <a:endParaRPr b="0" lang="fr-FR" sz="1600" spc="-1" strike="noStrike">
              <a:latin typeface="Arial"/>
            </a:endParaRPr>
          </a:p>
          <a:p>
            <a:pPr marL="457200">
              <a:lnSpc>
                <a:spcPct val="100000"/>
              </a:lnSpc>
              <a:buNone/>
              <a:tabLst>
                <a:tab algn="l" pos="0"/>
              </a:tabLst>
            </a:pPr>
            <a:endParaRPr b="0" lang="fr-FR" sz="1600" spc="-1" strike="noStrike">
              <a:latin typeface="Arial"/>
            </a:endParaRPr>
          </a:p>
          <a:p>
            <a:pPr marL="457200">
              <a:lnSpc>
                <a:spcPct val="100000"/>
              </a:lnSpc>
              <a:buNone/>
              <a:tabLst>
                <a:tab algn="l" pos="0"/>
              </a:tabLst>
            </a:pPr>
            <a:endParaRPr b="0" lang="fr-FR" sz="1600" spc="-1" strike="noStrike">
              <a:latin typeface="Arial"/>
            </a:endParaRPr>
          </a:p>
          <a:p>
            <a:pPr marL="457200">
              <a:lnSpc>
                <a:spcPct val="100000"/>
              </a:lnSpc>
              <a:buNone/>
              <a:tabLst>
                <a:tab algn="l" pos="0"/>
              </a:tabLst>
            </a:pPr>
            <a:endParaRPr b="0" lang="fr-FR" sz="1600" spc="-1" strike="noStrike">
              <a:latin typeface="Arial"/>
            </a:endParaRPr>
          </a:p>
        </p:txBody>
      </p:sp>
      <p:sp>
        <p:nvSpPr>
          <p:cNvPr id="275" name="Google Shape;341;p37"/>
          <p:cNvSpPr/>
          <p:nvPr/>
        </p:nvSpPr>
        <p:spPr>
          <a:xfrm>
            <a:off x="6264360" y="1344960"/>
            <a:ext cx="1942560" cy="630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" sz="18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b="0" lang="fr" sz="1800" spc="-1" strike="noStrike">
                <a:solidFill>
                  <a:srgbClr val="000000"/>
                </a:solidFill>
                <a:latin typeface="Arial"/>
                <a:ea typeface="Arial"/>
              </a:rPr>
              <a:t>v</a:t>
            </a:r>
            <a:r>
              <a:rPr b="0" lang="fr" sz="1800" spc="-1" strike="noStrike" baseline="-25000">
                <a:solidFill>
                  <a:srgbClr val="000000"/>
                </a:solidFill>
                <a:latin typeface="Arial"/>
                <a:ea typeface="Arial"/>
              </a:rPr>
              <a:t>g</a:t>
            </a:r>
            <a:r>
              <a:rPr b="0" lang="fr" sz="1800" spc="-1" strike="noStrike">
                <a:solidFill>
                  <a:srgbClr val="000000"/>
                </a:solidFill>
                <a:latin typeface="Arial"/>
                <a:ea typeface="Arial"/>
              </a:rPr>
              <a:t>&gt;c</a:t>
            </a: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fr-FR" sz="1800" spc="-1" strike="noStrike">
              <a:latin typeface="Arial"/>
            </a:endParaRPr>
          </a:p>
        </p:txBody>
      </p:sp>
      <p:sp>
        <p:nvSpPr>
          <p:cNvPr id="276" name="Google Shape;342;p37"/>
          <p:cNvSpPr/>
          <p:nvPr/>
        </p:nvSpPr>
        <p:spPr>
          <a:xfrm>
            <a:off x="2106000" y="374760"/>
            <a:ext cx="5042520" cy="664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" sz="2500" spc="-1" strike="noStrike">
                <a:solidFill>
                  <a:srgbClr val="000000"/>
                </a:solidFill>
                <a:latin typeface="Arial"/>
                <a:ea typeface="Arial"/>
              </a:rPr>
              <a:t>Fast light : what about causality?</a:t>
            </a:r>
            <a:endParaRPr b="0" lang="fr-FR" sz="2500" spc="-1" strike="noStrike">
              <a:latin typeface="Arial"/>
            </a:endParaRPr>
          </a:p>
        </p:txBody>
      </p:sp>
      <p:pic>
        <p:nvPicPr>
          <p:cNvPr id="277" name="Google Shape;343;p37" descr=""/>
          <p:cNvPicPr/>
          <p:nvPr/>
        </p:nvPicPr>
        <p:blipFill>
          <a:blip r:embed="rId1"/>
          <a:stretch/>
        </p:blipFill>
        <p:spPr>
          <a:xfrm>
            <a:off x="955800" y="1263960"/>
            <a:ext cx="2786040" cy="3533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 fontScale="91000"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" sz="2800" spc="-1" strike="noStrike">
                <a:solidFill>
                  <a:srgbClr val="000000"/>
                </a:solidFill>
                <a:latin typeface="Arial"/>
                <a:ea typeface="Arial"/>
              </a:rPr>
              <a:t>Frequency drift: chirped initial pulse</a:t>
            </a:r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9" name="Google Shape;349;p38"/>
          <p:cNvSpPr/>
          <p:nvPr/>
        </p:nvSpPr>
        <p:spPr>
          <a:xfrm>
            <a:off x="1174320" y="1266840"/>
            <a:ext cx="6446520" cy="404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" sz="1600" spc="-1" strike="noStrike">
                <a:solidFill>
                  <a:srgbClr val="000000"/>
                </a:solidFill>
                <a:latin typeface="Arial"/>
                <a:ea typeface="Arial"/>
              </a:rPr>
              <a:t>We now consider the propagation in a dispersive medium of a pulse which initially presents a chirp:</a:t>
            </a:r>
            <a:endParaRPr b="0" lang="fr-FR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fr-FR" sz="1600" spc="-1" strike="noStrike">
              <a:latin typeface="Arial"/>
            </a:endParaRPr>
          </a:p>
        </p:txBody>
      </p:sp>
      <p:pic>
        <p:nvPicPr>
          <p:cNvPr id="280" name="Google Shape;350;p38" descr=""/>
          <p:cNvPicPr/>
          <p:nvPr/>
        </p:nvPicPr>
        <p:blipFill>
          <a:blip r:embed="rId1"/>
          <a:stretch/>
        </p:blipFill>
        <p:spPr>
          <a:xfrm>
            <a:off x="1815120" y="2078640"/>
            <a:ext cx="3925800" cy="692640"/>
          </a:xfrm>
          <a:prstGeom prst="rect">
            <a:avLst/>
          </a:prstGeom>
          <a:ln w="0">
            <a:noFill/>
          </a:ln>
        </p:spPr>
      </p:pic>
      <p:pic>
        <p:nvPicPr>
          <p:cNvPr id="281" name="Google Shape;351;p38" descr=""/>
          <p:cNvPicPr/>
          <p:nvPr/>
        </p:nvPicPr>
        <p:blipFill>
          <a:blip r:embed="rId2"/>
          <a:stretch/>
        </p:blipFill>
        <p:spPr>
          <a:xfrm>
            <a:off x="1689480" y="3251880"/>
            <a:ext cx="4376520" cy="732600"/>
          </a:xfrm>
          <a:prstGeom prst="rect">
            <a:avLst/>
          </a:prstGeom>
          <a:ln w="0">
            <a:noFill/>
          </a:ln>
        </p:spPr>
      </p:pic>
      <p:sp>
        <p:nvSpPr>
          <p:cNvPr id="282" name="Google Shape;352;p38"/>
          <p:cNvSpPr/>
          <p:nvPr/>
        </p:nvSpPr>
        <p:spPr>
          <a:xfrm>
            <a:off x="739800" y="2262240"/>
            <a:ext cx="949320" cy="1517040"/>
          </a:xfrm>
          <a:prstGeom prst="curvedRightArrow">
            <a:avLst>
              <a:gd name="adj1" fmla="val 25000"/>
              <a:gd name="adj2" fmla="val 50000"/>
              <a:gd name="adj3" fmla="val 25000"/>
            </a:avLst>
          </a:prstGeom>
          <a:solidFill>
            <a:schemeClr val="lt2"/>
          </a:solidFill>
          <a:ln w="9525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3" name="Google Shape;353;p38"/>
          <p:cNvSpPr/>
          <p:nvPr/>
        </p:nvSpPr>
        <p:spPr>
          <a:xfrm>
            <a:off x="257400" y="2602440"/>
            <a:ext cx="534240" cy="437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" sz="2200" spc="-1" strike="noStrike">
                <a:solidFill>
                  <a:srgbClr val="ff0000"/>
                </a:solidFill>
                <a:latin typeface="Arial"/>
                <a:ea typeface="Arial"/>
              </a:rPr>
              <a:t>FT</a:t>
            </a:r>
            <a:endParaRPr b="0" lang="fr-FR" sz="2200" spc="-1" strike="noStrike">
              <a:latin typeface="Arial"/>
            </a:endParaRPr>
          </a:p>
        </p:txBody>
      </p:sp>
      <p:sp>
        <p:nvSpPr>
          <p:cNvPr id="284" name="Google Shape;354;p38"/>
          <p:cNvSpPr/>
          <p:nvPr/>
        </p:nvSpPr>
        <p:spPr>
          <a:xfrm>
            <a:off x="1739160" y="1992960"/>
            <a:ext cx="4176360" cy="864360"/>
          </a:xfrm>
          <a:prstGeom prst="rect">
            <a:avLst/>
          </a:prstGeom>
          <a:noFill/>
          <a:ln w="9525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5" name="Google Shape;355;p38"/>
          <p:cNvSpPr/>
          <p:nvPr/>
        </p:nvSpPr>
        <p:spPr>
          <a:xfrm>
            <a:off x="1739160" y="3251880"/>
            <a:ext cx="4475160" cy="895320"/>
          </a:xfrm>
          <a:prstGeom prst="rect">
            <a:avLst/>
          </a:prstGeom>
          <a:noFill/>
          <a:ln w="9525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6" name="Google Shape;356;p38"/>
          <p:cNvSpPr/>
          <p:nvPr/>
        </p:nvSpPr>
        <p:spPr>
          <a:xfrm>
            <a:off x="6460200" y="2262240"/>
            <a:ext cx="2683440" cy="74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" sz="1800" spc="-1" strike="noStrike">
                <a:solidFill>
                  <a:srgbClr val="000000"/>
                </a:solidFill>
                <a:latin typeface="Arial"/>
                <a:ea typeface="Arial"/>
              </a:rPr>
              <a:t>With C the chirp rate</a:t>
            </a: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fr-F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 fontScale="91000"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" sz="2800" spc="-1" strike="noStrike">
                <a:solidFill>
                  <a:srgbClr val="000000"/>
                </a:solidFill>
                <a:latin typeface="Arial"/>
                <a:ea typeface="Arial"/>
              </a:rPr>
              <a:t>Frequency drift: chirped initial pulse</a:t>
            </a:r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88" name="Google Shape;362;p39" descr=""/>
          <p:cNvPicPr/>
          <p:nvPr/>
        </p:nvPicPr>
        <p:blipFill>
          <a:blip r:embed="rId1"/>
          <a:srcRect l="10964" t="60235" r="23737" b="11972"/>
          <a:stretch/>
        </p:blipFill>
        <p:spPr>
          <a:xfrm>
            <a:off x="1114200" y="2213280"/>
            <a:ext cx="1494720" cy="337320"/>
          </a:xfrm>
          <a:prstGeom prst="rect">
            <a:avLst/>
          </a:prstGeom>
          <a:ln w="0">
            <a:noFill/>
          </a:ln>
        </p:spPr>
      </p:pic>
      <p:sp>
        <p:nvSpPr>
          <p:cNvPr id="289" name="Google Shape;363;p39"/>
          <p:cNvSpPr/>
          <p:nvPr/>
        </p:nvSpPr>
        <p:spPr>
          <a:xfrm>
            <a:off x="641520" y="1282680"/>
            <a:ext cx="2403360" cy="497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" sz="1800" spc="-1" strike="noStrike">
                <a:solidFill>
                  <a:srgbClr val="000000"/>
                </a:solidFill>
                <a:latin typeface="Arial"/>
                <a:ea typeface="Arial"/>
              </a:rPr>
              <a:t>No initial chip :</a:t>
            </a: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fr-FR" sz="1800" spc="-1" strike="noStrike">
              <a:latin typeface="Arial"/>
            </a:endParaRPr>
          </a:p>
        </p:txBody>
      </p:sp>
      <p:sp>
        <p:nvSpPr>
          <p:cNvPr id="290" name="Google Shape;364;p39"/>
          <p:cNvSpPr/>
          <p:nvPr/>
        </p:nvSpPr>
        <p:spPr>
          <a:xfrm>
            <a:off x="4673160" y="1373040"/>
            <a:ext cx="2403360" cy="497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" sz="1800" spc="-1" strike="noStrike">
                <a:solidFill>
                  <a:srgbClr val="000000"/>
                </a:solidFill>
                <a:latin typeface="Arial"/>
                <a:ea typeface="Arial"/>
              </a:rPr>
              <a:t>With initial chip :</a:t>
            </a: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fr-FR" sz="1800" spc="-1" strike="noStrike">
              <a:latin typeface="Arial"/>
            </a:endParaRPr>
          </a:p>
        </p:txBody>
      </p:sp>
      <p:sp>
        <p:nvSpPr>
          <p:cNvPr id="291" name="Google Shape;365;p39"/>
          <p:cNvSpPr/>
          <p:nvPr/>
        </p:nvSpPr>
        <p:spPr>
          <a:xfrm>
            <a:off x="283320" y="3216240"/>
            <a:ext cx="4125240" cy="497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" sz="1700" spc="-1" strike="noStrike">
                <a:solidFill>
                  <a:srgbClr val="000000"/>
                </a:solidFill>
                <a:latin typeface="Arial"/>
                <a:ea typeface="Arial"/>
              </a:rPr>
              <a:t>Impulse limited by fourier transform</a:t>
            </a:r>
            <a:endParaRPr b="0" lang="fr-FR" sz="17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fr-FR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fr-FR" sz="1700" spc="-1" strike="noStrike">
              <a:latin typeface="Arial"/>
            </a:endParaRPr>
          </a:p>
        </p:txBody>
      </p:sp>
      <p:pic>
        <p:nvPicPr>
          <p:cNvPr id="292" name="Google Shape;366;p39" descr=""/>
          <p:cNvPicPr/>
          <p:nvPr/>
        </p:nvPicPr>
        <p:blipFill>
          <a:blip r:embed="rId2"/>
          <a:stretch/>
        </p:blipFill>
        <p:spPr>
          <a:xfrm>
            <a:off x="4542480" y="1903320"/>
            <a:ext cx="3008880" cy="820440"/>
          </a:xfrm>
          <a:prstGeom prst="rect">
            <a:avLst/>
          </a:prstGeom>
          <a:ln w="0">
            <a:noFill/>
          </a:ln>
        </p:spPr>
      </p:pic>
      <p:sp>
        <p:nvSpPr>
          <p:cNvPr id="293" name="Google Shape;367;p39"/>
          <p:cNvSpPr/>
          <p:nvPr/>
        </p:nvSpPr>
        <p:spPr>
          <a:xfrm>
            <a:off x="1008720" y="1960200"/>
            <a:ext cx="1718280" cy="706680"/>
          </a:xfrm>
          <a:prstGeom prst="rect">
            <a:avLst/>
          </a:prstGeom>
          <a:noFill/>
          <a:ln w="9525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4" name="Google Shape;368;p39"/>
          <p:cNvSpPr/>
          <p:nvPr/>
        </p:nvSpPr>
        <p:spPr>
          <a:xfrm>
            <a:off x="4484880" y="1944000"/>
            <a:ext cx="3641040" cy="706680"/>
          </a:xfrm>
          <a:prstGeom prst="rect">
            <a:avLst/>
          </a:prstGeom>
          <a:noFill/>
          <a:ln w="9525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5" name="Google Shape;369;p39"/>
          <p:cNvSpPr/>
          <p:nvPr/>
        </p:nvSpPr>
        <p:spPr>
          <a:xfrm>
            <a:off x="4346280" y="3216240"/>
            <a:ext cx="5043600" cy="441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" sz="1700" spc="-1" strike="noStrike">
                <a:solidFill>
                  <a:srgbClr val="000000"/>
                </a:solidFill>
                <a:latin typeface="Arial"/>
                <a:ea typeface="Arial"/>
              </a:rPr>
              <a:t>Impulse is not limited by a Fourier transform</a:t>
            </a:r>
            <a:endParaRPr b="0" lang="fr-FR" sz="17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 fontScale="91000"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" sz="2800" spc="-1" strike="noStrike">
                <a:solidFill>
                  <a:srgbClr val="000000"/>
                </a:solidFill>
                <a:latin typeface="Arial"/>
                <a:ea typeface="Arial"/>
              </a:rPr>
              <a:t>Frequency drift: chirped initial pulse</a:t>
            </a:r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97" name="Google Shape;375;p40" descr=""/>
          <p:cNvPicPr/>
          <p:nvPr/>
        </p:nvPicPr>
        <p:blipFill>
          <a:blip r:embed="rId1"/>
          <a:stretch/>
        </p:blipFill>
        <p:spPr>
          <a:xfrm>
            <a:off x="1765440" y="1430640"/>
            <a:ext cx="5221080" cy="873000"/>
          </a:xfrm>
          <a:prstGeom prst="rect">
            <a:avLst/>
          </a:prstGeom>
          <a:ln w="0">
            <a:noFill/>
          </a:ln>
        </p:spPr>
      </p:pic>
      <p:pic>
        <p:nvPicPr>
          <p:cNvPr id="298" name="Google Shape;376;p40" descr=""/>
          <p:cNvPicPr/>
          <p:nvPr/>
        </p:nvPicPr>
        <p:blipFill>
          <a:blip r:embed="rId2"/>
          <a:stretch/>
        </p:blipFill>
        <p:spPr>
          <a:xfrm>
            <a:off x="1740240" y="2485800"/>
            <a:ext cx="5221080" cy="1097280"/>
          </a:xfrm>
          <a:prstGeom prst="rect">
            <a:avLst/>
          </a:prstGeom>
          <a:ln w="0">
            <a:noFill/>
          </a:ln>
        </p:spPr>
      </p:pic>
      <p:pic>
        <p:nvPicPr>
          <p:cNvPr id="299" name="Google Shape;377;p40" descr=""/>
          <p:cNvPicPr/>
          <p:nvPr/>
        </p:nvPicPr>
        <p:blipFill>
          <a:blip r:embed="rId3"/>
          <a:stretch/>
        </p:blipFill>
        <p:spPr>
          <a:xfrm>
            <a:off x="1908720" y="3846600"/>
            <a:ext cx="4523400" cy="1110960"/>
          </a:xfrm>
          <a:prstGeom prst="rect">
            <a:avLst/>
          </a:prstGeom>
          <a:ln w="0">
            <a:noFill/>
          </a:ln>
        </p:spPr>
      </p:pic>
      <p:sp>
        <p:nvSpPr>
          <p:cNvPr id="300" name="Google Shape;378;p40"/>
          <p:cNvSpPr/>
          <p:nvPr/>
        </p:nvSpPr>
        <p:spPr>
          <a:xfrm>
            <a:off x="610200" y="1031040"/>
            <a:ext cx="8480880" cy="385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" sz="1600" spc="-1" strike="noStrike">
                <a:solidFill>
                  <a:srgbClr val="000000"/>
                </a:solidFill>
                <a:latin typeface="Arial"/>
                <a:ea typeface="Arial"/>
              </a:rPr>
              <a:t>After propagation through the dispersive medium of thickness z, the field becomes:</a:t>
            </a:r>
            <a:endParaRPr b="0" lang="fr-FR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fr-FR" sz="1600" spc="-1" strike="noStrike">
              <a:latin typeface="Arial"/>
            </a:endParaRPr>
          </a:p>
        </p:txBody>
      </p:sp>
      <p:sp>
        <p:nvSpPr>
          <p:cNvPr id="301" name="Google Shape;379;p40"/>
          <p:cNvSpPr/>
          <p:nvPr/>
        </p:nvSpPr>
        <p:spPr>
          <a:xfrm>
            <a:off x="1081800" y="2171520"/>
            <a:ext cx="6176880" cy="425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" sz="1600" spc="-1" strike="noStrike">
                <a:solidFill>
                  <a:srgbClr val="000000"/>
                </a:solidFill>
                <a:latin typeface="Arial"/>
                <a:ea typeface="Arial"/>
              </a:rPr>
              <a:t>We can therefore write down the impulse in the following form:</a:t>
            </a:r>
            <a:endParaRPr b="0" lang="fr-FR" sz="1600" spc="-1" strike="noStrike">
              <a:latin typeface="Arial"/>
            </a:endParaRPr>
          </a:p>
        </p:txBody>
      </p:sp>
      <p:sp>
        <p:nvSpPr>
          <p:cNvPr id="302" name="Google Shape;380;p40"/>
          <p:cNvSpPr/>
          <p:nvPr/>
        </p:nvSpPr>
        <p:spPr>
          <a:xfrm>
            <a:off x="1326240" y="3446280"/>
            <a:ext cx="4495320" cy="425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" sz="1600" spc="-1" strike="noStrike">
                <a:solidFill>
                  <a:srgbClr val="000000"/>
                </a:solidFill>
                <a:latin typeface="Arial"/>
                <a:ea typeface="Arial"/>
              </a:rPr>
              <a:t>And we can finally extract the pulse duration:</a:t>
            </a:r>
            <a:endParaRPr b="0" lang="fr-FR" sz="1600" spc="-1" strike="noStrike">
              <a:latin typeface="Arial"/>
            </a:endParaRPr>
          </a:p>
        </p:txBody>
      </p:sp>
      <p:sp>
        <p:nvSpPr>
          <p:cNvPr id="303" name="Google Shape;381;p40"/>
          <p:cNvSpPr/>
          <p:nvPr/>
        </p:nvSpPr>
        <p:spPr>
          <a:xfrm>
            <a:off x="6357600" y="1625400"/>
            <a:ext cx="217440" cy="298440"/>
          </a:xfrm>
          <a:prstGeom prst="rect">
            <a:avLst/>
          </a:prstGeom>
          <a:solidFill>
            <a:schemeClr val="lt1"/>
          </a:solidFill>
          <a:ln w="9525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4" name="Google Shape;382;p40"/>
          <p:cNvSpPr/>
          <p:nvPr/>
        </p:nvSpPr>
        <p:spPr>
          <a:xfrm>
            <a:off x="5283360" y="3035520"/>
            <a:ext cx="217440" cy="298440"/>
          </a:xfrm>
          <a:prstGeom prst="rect">
            <a:avLst/>
          </a:prstGeom>
          <a:solidFill>
            <a:schemeClr val="lt1"/>
          </a:solidFill>
          <a:ln w="9525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5" name="Google Shape;383;p40"/>
          <p:cNvSpPr/>
          <p:nvPr/>
        </p:nvSpPr>
        <p:spPr>
          <a:xfrm>
            <a:off x="5697360" y="2677320"/>
            <a:ext cx="217440" cy="298440"/>
          </a:xfrm>
          <a:prstGeom prst="rect">
            <a:avLst/>
          </a:prstGeom>
          <a:solidFill>
            <a:schemeClr val="lt1"/>
          </a:solidFill>
          <a:ln w="9525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6" name="Google Shape;384;p40"/>
          <p:cNvSpPr/>
          <p:nvPr/>
        </p:nvSpPr>
        <p:spPr>
          <a:xfrm>
            <a:off x="6395040" y="2677320"/>
            <a:ext cx="217440" cy="298440"/>
          </a:xfrm>
          <a:prstGeom prst="rect">
            <a:avLst/>
          </a:prstGeom>
          <a:solidFill>
            <a:schemeClr val="lt1"/>
          </a:solidFill>
          <a:ln w="9525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7" name="Google Shape;385;p40"/>
          <p:cNvSpPr/>
          <p:nvPr/>
        </p:nvSpPr>
        <p:spPr>
          <a:xfrm>
            <a:off x="5566320" y="4109040"/>
            <a:ext cx="217440" cy="298440"/>
          </a:xfrm>
          <a:prstGeom prst="rect">
            <a:avLst/>
          </a:prstGeom>
          <a:solidFill>
            <a:schemeClr val="lt1"/>
          </a:solidFill>
          <a:ln w="9525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8" name="Google Shape;386;p40"/>
          <p:cNvSpPr/>
          <p:nvPr/>
        </p:nvSpPr>
        <p:spPr>
          <a:xfrm>
            <a:off x="4161960" y="4109040"/>
            <a:ext cx="217440" cy="298440"/>
          </a:xfrm>
          <a:prstGeom prst="rect">
            <a:avLst/>
          </a:prstGeom>
          <a:solidFill>
            <a:schemeClr val="lt1"/>
          </a:solidFill>
          <a:ln w="9525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309" name="Google Shape;387;p40" descr=""/>
          <p:cNvPicPr/>
          <p:nvPr/>
        </p:nvPicPr>
        <p:blipFill>
          <a:blip r:embed="rId4"/>
          <a:srcRect l="3143" t="41438" r="80937" b="24238"/>
          <a:stretch/>
        </p:blipFill>
        <p:spPr>
          <a:xfrm>
            <a:off x="6339600" y="1621080"/>
            <a:ext cx="253440" cy="261360"/>
          </a:xfrm>
          <a:prstGeom prst="rect">
            <a:avLst/>
          </a:prstGeom>
          <a:ln w="0">
            <a:noFill/>
          </a:ln>
        </p:spPr>
      </p:pic>
      <p:pic>
        <p:nvPicPr>
          <p:cNvPr id="310" name="Google Shape;388;p40" descr=""/>
          <p:cNvPicPr/>
          <p:nvPr/>
        </p:nvPicPr>
        <p:blipFill>
          <a:blip r:embed="rId5"/>
          <a:srcRect l="3143" t="41438" r="80937" b="24238"/>
          <a:stretch/>
        </p:blipFill>
        <p:spPr>
          <a:xfrm>
            <a:off x="5679360" y="2744280"/>
            <a:ext cx="253440" cy="261360"/>
          </a:xfrm>
          <a:prstGeom prst="rect">
            <a:avLst/>
          </a:prstGeom>
          <a:ln w="0">
            <a:noFill/>
          </a:ln>
        </p:spPr>
      </p:pic>
      <p:pic>
        <p:nvPicPr>
          <p:cNvPr id="311" name="Google Shape;389;p40" descr=""/>
          <p:cNvPicPr/>
          <p:nvPr/>
        </p:nvPicPr>
        <p:blipFill>
          <a:blip r:embed="rId6"/>
          <a:srcRect l="3143" t="41438" r="80937" b="24238"/>
          <a:stretch/>
        </p:blipFill>
        <p:spPr>
          <a:xfrm>
            <a:off x="6377040" y="2754360"/>
            <a:ext cx="253440" cy="261360"/>
          </a:xfrm>
          <a:prstGeom prst="rect">
            <a:avLst/>
          </a:prstGeom>
          <a:ln w="0">
            <a:noFill/>
          </a:ln>
        </p:spPr>
      </p:pic>
      <p:pic>
        <p:nvPicPr>
          <p:cNvPr id="312" name="Google Shape;390;p40" descr=""/>
          <p:cNvPicPr/>
          <p:nvPr/>
        </p:nvPicPr>
        <p:blipFill>
          <a:blip r:embed="rId7"/>
          <a:srcRect l="3143" t="41438" r="80937" b="24238"/>
          <a:stretch/>
        </p:blipFill>
        <p:spPr>
          <a:xfrm>
            <a:off x="5265360" y="3035520"/>
            <a:ext cx="253440" cy="261360"/>
          </a:xfrm>
          <a:prstGeom prst="rect">
            <a:avLst/>
          </a:prstGeom>
          <a:ln w="0">
            <a:noFill/>
          </a:ln>
        </p:spPr>
      </p:pic>
      <p:pic>
        <p:nvPicPr>
          <p:cNvPr id="313" name="Google Shape;391;p40" descr=""/>
          <p:cNvPicPr/>
          <p:nvPr/>
        </p:nvPicPr>
        <p:blipFill>
          <a:blip r:embed="rId8"/>
          <a:srcRect l="3143" t="41438" r="80937" b="24238"/>
          <a:stretch/>
        </p:blipFill>
        <p:spPr>
          <a:xfrm>
            <a:off x="4143960" y="4127760"/>
            <a:ext cx="253440" cy="261360"/>
          </a:xfrm>
          <a:prstGeom prst="rect">
            <a:avLst/>
          </a:prstGeom>
          <a:ln w="0">
            <a:noFill/>
          </a:ln>
        </p:spPr>
      </p:pic>
      <p:pic>
        <p:nvPicPr>
          <p:cNvPr id="314" name="Google Shape;392;p40" descr=""/>
          <p:cNvPicPr/>
          <p:nvPr/>
        </p:nvPicPr>
        <p:blipFill>
          <a:blip r:embed="rId9"/>
          <a:srcRect l="3143" t="41438" r="80937" b="24238"/>
          <a:stretch/>
        </p:blipFill>
        <p:spPr>
          <a:xfrm>
            <a:off x="5548320" y="4146480"/>
            <a:ext cx="253440" cy="261360"/>
          </a:xfrm>
          <a:prstGeom prst="rect">
            <a:avLst/>
          </a:prstGeom>
          <a:ln w="0">
            <a:noFill/>
          </a:ln>
        </p:spPr>
      </p:pic>
      <p:sp>
        <p:nvSpPr>
          <p:cNvPr id="315" name="Google Shape;393;p40"/>
          <p:cNvSpPr/>
          <p:nvPr/>
        </p:nvSpPr>
        <p:spPr>
          <a:xfrm>
            <a:off x="6065280" y="3150720"/>
            <a:ext cx="217440" cy="183240"/>
          </a:xfrm>
          <a:prstGeom prst="rect">
            <a:avLst/>
          </a:prstGeom>
          <a:solidFill>
            <a:schemeClr val="lt1"/>
          </a:solidFill>
          <a:ln w="9525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6" name="Google Shape;394;p40"/>
          <p:cNvSpPr/>
          <p:nvPr/>
        </p:nvSpPr>
        <p:spPr>
          <a:xfrm>
            <a:off x="6129000" y="3035520"/>
            <a:ext cx="90000" cy="142920"/>
          </a:xfrm>
          <a:prstGeom prst="rect">
            <a:avLst/>
          </a:prstGeom>
          <a:solidFill>
            <a:schemeClr val="lt1"/>
          </a:solidFill>
          <a:ln w="9525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317" name="Google Shape;395;p40" descr=""/>
          <p:cNvPicPr/>
          <p:nvPr/>
        </p:nvPicPr>
        <p:blipFill>
          <a:blip r:embed="rId10"/>
          <a:srcRect l="3143" t="41438" r="80937" b="24238"/>
          <a:stretch/>
        </p:blipFill>
        <p:spPr>
          <a:xfrm>
            <a:off x="6040800" y="3093120"/>
            <a:ext cx="177840" cy="1832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 fontScale="91000"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" sz="2800" spc="-1" strike="noStrike">
                <a:solidFill>
                  <a:srgbClr val="000000"/>
                </a:solidFill>
                <a:latin typeface="Arial"/>
                <a:ea typeface="Arial"/>
              </a:rPr>
              <a:t>Frequency drift: chirped initial pulse</a:t>
            </a:r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19" name="Google Shape;401;p41" descr=""/>
          <p:cNvPicPr/>
          <p:nvPr/>
        </p:nvPicPr>
        <p:blipFill>
          <a:blip r:embed="rId1"/>
          <a:stretch/>
        </p:blipFill>
        <p:spPr>
          <a:xfrm>
            <a:off x="311760" y="1199160"/>
            <a:ext cx="3882240" cy="2545920"/>
          </a:xfrm>
          <a:prstGeom prst="rect">
            <a:avLst/>
          </a:prstGeom>
          <a:ln w="0">
            <a:noFill/>
          </a:ln>
        </p:spPr>
      </p:pic>
      <p:pic>
        <p:nvPicPr>
          <p:cNvPr id="320" name="Google Shape;402;p41" descr=""/>
          <p:cNvPicPr/>
          <p:nvPr/>
        </p:nvPicPr>
        <p:blipFill>
          <a:blip r:embed="rId2"/>
          <a:stretch/>
        </p:blipFill>
        <p:spPr>
          <a:xfrm>
            <a:off x="267840" y="4063680"/>
            <a:ext cx="2073240" cy="740160"/>
          </a:xfrm>
          <a:prstGeom prst="rect">
            <a:avLst/>
          </a:prstGeom>
          <a:ln w="0">
            <a:noFill/>
          </a:ln>
        </p:spPr>
      </p:pic>
      <p:pic>
        <p:nvPicPr>
          <p:cNvPr id="321" name="Google Shape;403;p41" descr=""/>
          <p:cNvPicPr/>
          <p:nvPr/>
        </p:nvPicPr>
        <p:blipFill>
          <a:blip r:embed="rId3"/>
          <a:stretch/>
        </p:blipFill>
        <p:spPr>
          <a:xfrm>
            <a:off x="2485800" y="4010400"/>
            <a:ext cx="2194560" cy="793440"/>
          </a:xfrm>
          <a:prstGeom prst="rect">
            <a:avLst/>
          </a:prstGeom>
          <a:ln w="0">
            <a:noFill/>
          </a:ln>
        </p:spPr>
      </p:pic>
      <p:pic>
        <p:nvPicPr>
          <p:cNvPr id="322" name="Google Shape;404;p41" descr=""/>
          <p:cNvPicPr/>
          <p:nvPr/>
        </p:nvPicPr>
        <p:blipFill>
          <a:blip r:embed="rId4"/>
          <a:stretch/>
        </p:blipFill>
        <p:spPr>
          <a:xfrm>
            <a:off x="4265640" y="1723320"/>
            <a:ext cx="4581360" cy="1324800"/>
          </a:xfrm>
          <a:prstGeom prst="rect">
            <a:avLst/>
          </a:prstGeom>
          <a:ln w="0">
            <a:noFill/>
          </a:ln>
        </p:spPr>
      </p:pic>
      <p:sp>
        <p:nvSpPr>
          <p:cNvPr id="323" name="Google Shape;405;p41"/>
          <p:cNvSpPr/>
          <p:nvPr/>
        </p:nvSpPr>
        <p:spPr>
          <a:xfrm>
            <a:off x="4444560" y="1662840"/>
            <a:ext cx="749520" cy="424080"/>
          </a:xfrm>
          <a:prstGeom prst="rect">
            <a:avLst/>
          </a:prstGeom>
          <a:solidFill>
            <a:schemeClr val="lt1"/>
          </a:solidFill>
          <a:ln w="9525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4" name="Google Shape;406;p41"/>
          <p:cNvSpPr/>
          <p:nvPr/>
        </p:nvSpPr>
        <p:spPr>
          <a:xfrm>
            <a:off x="4672080" y="1695600"/>
            <a:ext cx="612000" cy="358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82880" bIns="18288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" sz="1400" spc="-1" strike="noStrike">
                <a:solidFill>
                  <a:srgbClr val="000000"/>
                </a:solidFill>
                <a:latin typeface="Arial"/>
                <a:ea typeface="Arial"/>
              </a:rPr>
              <a:t>Front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325" name="Google Shape;407;p41"/>
          <p:cNvSpPr/>
          <p:nvPr/>
        </p:nvSpPr>
        <p:spPr>
          <a:xfrm>
            <a:off x="5439240" y="1813320"/>
            <a:ext cx="853920" cy="424080"/>
          </a:xfrm>
          <a:prstGeom prst="rect">
            <a:avLst/>
          </a:prstGeom>
          <a:solidFill>
            <a:schemeClr val="lt1"/>
          </a:solidFill>
          <a:ln w="9525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6" name="Google Shape;408;p41"/>
          <p:cNvSpPr/>
          <p:nvPr/>
        </p:nvSpPr>
        <p:spPr>
          <a:xfrm>
            <a:off x="5585400" y="1895400"/>
            <a:ext cx="612000" cy="358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82880" bIns="18288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" sz="1500" spc="-1" strike="noStrike">
                <a:solidFill>
                  <a:srgbClr val="000000"/>
                </a:solidFill>
                <a:latin typeface="Arial"/>
                <a:ea typeface="Arial"/>
              </a:rPr>
              <a:t>Back</a:t>
            </a:r>
            <a:endParaRPr b="0" lang="fr-FR" sz="1500" spc="-1" strike="noStrike">
              <a:latin typeface="Arial"/>
            </a:endParaRPr>
          </a:p>
        </p:txBody>
      </p:sp>
      <p:sp>
        <p:nvSpPr>
          <p:cNvPr id="327" name="Google Shape;409;p41"/>
          <p:cNvSpPr/>
          <p:nvPr/>
        </p:nvSpPr>
        <p:spPr>
          <a:xfrm>
            <a:off x="6742800" y="1587960"/>
            <a:ext cx="853920" cy="424080"/>
          </a:xfrm>
          <a:prstGeom prst="rect">
            <a:avLst/>
          </a:prstGeom>
          <a:solidFill>
            <a:schemeClr val="lt1"/>
          </a:solidFill>
          <a:ln w="9525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8" name="Google Shape;410;p41"/>
          <p:cNvSpPr/>
          <p:nvPr/>
        </p:nvSpPr>
        <p:spPr>
          <a:xfrm>
            <a:off x="7971840" y="1723320"/>
            <a:ext cx="914040" cy="457200"/>
          </a:xfrm>
          <a:prstGeom prst="rect">
            <a:avLst/>
          </a:prstGeom>
          <a:solidFill>
            <a:schemeClr val="lt1"/>
          </a:solidFill>
          <a:ln w="9525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9" name="Google Shape;411;p41"/>
          <p:cNvSpPr/>
          <p:nvPr/>
        </p:nvSpPr>
        <p:spPr>
          <a:xfrm>
            <a:off x="8066520" y="1756080"/>
            <a:ext cx="806040" cy="457200"/>
          </a:xfrm>
          <a:prstGeom prst="rect">
            <a:avLst/>
          </a:prstGeom>
          <a:solidFill>
            <a:schemeClr val="lt1"/>
          </a:solidFill>
          <a:ln w="9525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0" name="Google Shape;412;p41"/>
          <p:cNvSpPr/>
          <p:nvPr/>
        </p:nvSpPr>
        <p:spPr>
          <a:xfrm>
            <a:off x="8046000" y="1895400"/>
            <a:ext cx="612000" cy="358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82880" bIns="18288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" sz="1500" spc="-1" strike="noStrike">
                <a:solidFill>
                  <a:srgbClr val="000000"/>
                </a:solidFill>
                <a:latin typeface="Arial"/>
                <a:ea typeface="Arial"/>
              </a:rPr>
              <a:t>Back</a:t>
            </a:r>
            <a:endParaRPr b="0" lang="fr-FR" sz="1500" spc="-1" strike="noStrike">
              <a:latin typeface="Arial"/>
            </a:endParaRPr>
          </a:p>
        </p:txBody>
      </p:sp>
      <p:sp>
        <p:nvSpPr>
          <p:cNvPr id="331" name="Google Shape;413;p41"/>
          <p:cNvSpPr/>
          <p:nvPr/>
        </p:nvSpPr>
        <p:spPr>
          <a:xfrm>
            <a:off x="6984720" y="1695600"/>
            <a:ext cx="612000" cy="358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82880" bIns="18288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" sz="1400" spc="-1" strike="noStrike">
                <a:solidFill>
                  <a:srgbClr val="000000"/>
                </a:solidFill>
                <a:latin typeface="Arial"/>
                <a:ea typeface="Arial"/>
              </a:rPr>
              <a:t>Front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332" name="Google Shape;414;p41"/>
          <p:cNvSpPr/>
          <p:nvPr/>
        </p:nvSpPr>
        <p:spPr>
          <a:xfrm>
            <a:off x="5284080" y="1620720"/>
            <a:ext cx="612000" cy="358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82880" bIns="18288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" sz="1000" spc="-1" strike="noStrike">
                <a:solidFill>
                  <a:srgbClr val="000000"/>
                </a:solidFill>
                <a:latin typeface="Arial"/>
                <a:ea typeface="Arial"/>
              </a:rPr>
              <a:t>Electric field</a:t>
            </a:r>
            <a:endParaRPr b="0" lang="fr-FR" sz="1000" spc="-1" strike="noStrike">
              <a:latin typeface="Arial"/>
            </a:endParaRPr>
          </a:p>
        </p:txBody>
      </p:sp>
      <p:sp>
        <p:nvSpPr>
          <p:cNvPr id="333" name="Google Shape;415;p41"/>
          <p:cNvSpPr/>
          <p:nvPr/>
        </p:nvSpPr>
        <p:spPr>
          <a:xfrm>
            <a:off x="7859160" y="1620720"/>
            <a:ext cx="612000" cy="358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82880" bIns="18288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" sz="1000" spc="-1" strike="noStrike">
                <a:solidFill>
                  <a:srgbClr val="000000"/>
                </a:solidFill>
                <a:latin typeface="Arial"/>
                <a:ea typeface="Arial"/>
              </a:rPr>
              <a:t>Electric field</a:t>
            </a:r>
            <a:endParaRPr b="0" lang="fr-FR" sz="1000" spc="-1" strike="noStrike">
              <a:latin typeface="Arial"/>
            </a:endParaRPr>
          </a:p>
        </p:txBody>
      </p:sp>
      <p:sp>
        <p:nvSpPr>
          <p:cNvPr id="334" name="Google Shape;416;p41"/>
          <p:cNvSpPr/>
          <p:nvPr/>
        </p:nvSpPr>
        <p:spPr>
          <a:xfrm>
            <a:off x="5543280" y="2577240"/>
            <a:ext cx="749520" cy="424080"/>
          </a:xfrm>
          <a:prstGeom prst="rect">
            <a:avLst/>
          </a:prstGeom>
          <a:solidFill>
            <a:schemeClr val="lt1"/>
          </a:solidFill>
          <a:ln w="9525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5" name="Google Shape;417;p41"/>
          <p:cNvSpPr/>
          <p:nvPr/>
        </p:nvSpPr>
        <p:spPr>
          <a:xfrm>
            <a:off x="8175960" y="2577240"/>
            <a:ext cx="749520" cy="424080"/>
          </a:xfrm>
          <a:prstGeom prst="rect">
            <a:avLst/>
          </a:prstGeom>
          <a:solidFill>
            <a:schemeClr val="lt1"/>
          </a:solidFill>
          <a:ln w="9525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6" name="Google Shape;418;p41"/>
          <p:cNvSpPr/>
          <p:nvPr/>
        </p:nvSpPr>
        <p:spPr>
          <a:xfrm>
            <a:off x="5658480" y="2435400"/>
            <a:ext cx="570600" cy="329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82880" bIns="18288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" sz="1300" spc="-1" strike="noStrike">
                <a:solidFill>
                  <a:srgbClr val="000000"/>
                </a:solidFill>
                <a:latin typeface="Arial"/>
                <a:ea typeface="Arial"/>
              </a:rPr>
              <a:t>Time</a:t>
            </a:r>
            <a:endParaRPr b="0" lang="fr-FR" sz="1300" spc="-1" strike="noStrike">
              <a:latin typeface="Arial"/>
            </a:endParaRPr>
          </a:p>
        </p:txBody>
      </p:sp>
      <p:sp>
        <p:nvSpPr>
          <p:cNvPr id="337" name="Google Shape;419;p41"/>
          <p:cNvSpPr/>
          <p:nvPr/>
        </p:nvSpPr>
        <p:spPr>
          <a:xfrm>
            <a:off x="8315280" y="2435400"/>
            <a:ext cx="570600" cy="329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82880" bIns="18288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" sz="1300" spc="-1" strike="noStrike">
                <a:solidFill>
                  <a:srgbClr val="000000"/>
                </a:solidFill>
                <a:latin typeface="Arial"/>
                <a:ea typeface="Arial"/>
              </a:rPr>
              <a:t>Time</a:t>
            </a:r>
            <a:endParaRPr b="0" lang="fr-FR" sz="1300" spc="-1" strike="noStrike">
              <a:latin typeface="Arial"/>
            </a:endParaRPr>
          </a:p>
        </p:txBody>
      </p:sp>
      <p:sp>
        <p:nvSpPr>
          <p:cNvPr id="338" name="Google Shape;420;p41"/>
          <p:cNvSpPr/>
          <p:nvPr/>
        </p:nvSpPr>
        <p:spPr>
          <a:xfrm flipH="1" rot="10800000">
            <a:off x="504000" y="3089160"/>
            <a:ext cx="939960" cy="1282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595959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39" name="Google Shape;421;p41"/>
          <p:cNvSpPr/>
          <p:nvPr/>
        </p:nvSpPr>
        <p:spPr>
          <a:xfrm flipH="1" rot="10800000">
            <a:off x="1513440" y="2609640"/>
            <a:ext cx="6021360" cy="447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595959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40" name="Google Shape;422;p41"/>
          <p:cNvSpPr/>
          <p:nvPr/>
        </p:nvSpPr>
        <p:spPr>
          <a:xfrm>
            <a:off x="5497560" y="3841920"/>
            <a:ext cx="3586320" cy="73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 marL="457200" indent="-343080">
              <a:lnSpc>
                <a:spcPct val="100000"/>
              </a:lnSpc>
              <a:buClr>
                <a:srgbClr val="000000"/>
              </a:buClr>
              <a:buFont typeface="Arial"/>
              <a:buChar char="●"/>
            </a:pPr>
            <a:r>
              <a:rPr b="0" lang="fr" sz="1800" spc="-1" strike="noStrike">
                <a:solidFill>
                  <a:srgbClr val="000000"/>
                </a:solidFill>
                <a:latin typeface="Arial"/>
                <a:ea typeface="Arial"/>
              </a:rPr>
              <a:t>Compresses the pulse</a:t>
            </a: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fr-FR" sz="1800" spc="-1" strike="noStrike">
              <a:latin typeface="Arial"/>
            </a:endParaRPr>
          </a:p>
        </p:txBody>
      </p:sp>
      <p:sp>
        <p:nvSpPr>
          <p:cNvPr id="341" name="Google Shape;423;p41"/>
          <p:cNvSpPr/>
          <p:nvPr/>
        </p:nvSpPr>
        <p:spPr>
          <a:xfrm>
            <a:off x="168480" y="4884480"/>
            <a:ext cx="4530960" cy="25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82880" bIns="18288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i="1" lang="fr" sz="7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Fabien Bretenaker, Antoine Browaeys,</a:t>
            </a:r>
            <a:r>
              <a:rPr b="0" i="1" lang="fr" sz="7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 Ondes électromagnétiques, 2016 </a:t>
            </a:r>
            <a:endParaRPr b="0" lang="fr-FR" sz="7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987480" y="621720"/>
            <a:ext cx="7320960" cy="4316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rmAutofit fontScale="50000"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" sz="3200" spc="-1" strike="noStrike">
                <a:solidFill>
                  <a:srgbClr val="000000"/>
                </a:solidFill>
                <a:latin typeface="Arial"/>
                <a:ea typeface="Arial"/>
              </a:rPr>
              <a:t>why do we use the propagation of pulses in dispersive media?</a:t>
            </a: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" name="Google Shape;71;p15"/>
          <p:cNvSpPr/>
          <p:nvPr/>
        </p:nvSpPr>
        <p:spPr>
          <a:xfrm>
            <a:off x="4393440" y="1734840"/>
            <a:ext cx="4327560" cy="252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 marL="457200" indent="-317520">
              <a:lnSpc>
                <a:spcPct val="100000"/>
              </a:lnSpc>
              <a:buClr>
                <a:srgbClr val="000000"/>
              </a:buClr>
              <a:buFont typeface="Arial"/>
              <a:buChar char="●"/>
            </a:pPr>
            <a:r>
              <a:rPr b="0" lang="fr" sz="1400" spc="-1" strike="noStrike">
                <a:solidFill>
                  <a:srgbClr val="000000"/>
                </a:solidFill>
                <a:latin typeface="Arial"/>
                <a:ea typeface="Arial"/>
              </a:rPr>
              <a:t>In addition, advanced medical techniques, such as magnetic resonance imaging (MRI) and some forms of ultrasound imaging, also depend on our understanding of pulse dispersion to produce clear and accurate images. </a:t>
            </a:r>
            <a:endParaRPr b="0" lang="fr-FR" sz="1400" spc="-1" strike="noStrike">
              <a:latin typeface="Arial"/>
            </a:endParaRPr>
          </a:p>
          <a:p>
            <a:pPr marL="914400">
              <a:lnSpc>
                <a:spcPct val="100000"/>
              </a:lnSpc>
              <a:buNone/>
              <a:tabLst>
                <a:tab algn="l" pos="0"/>
              </a:tabLst>
            </a:pPr>
            <a:endParaRPr b="0" lang="fr-FR" sz="1400" spc="-1" strike="noStrike">
              <a:latin typeface="Arial"/>
            </a:endParaRPr>
          </a:p>
          <a:p>
            <a:pPr marL="457200" indent="-317520">
              <a:lnSpc>
                <a:spcPct val="100000"/>
              </a:lnSpc>
              <a:buClr>
                <a:srgbClr val="000000"/>
              </a:buClr>
              <a:buFont typeface="Arial"/>
              <a:buChar char="●"/>
              <a:tabLst>
                <a:tab algn="l" pos="0"/>
              </a:tabLst>
            </a:pPr>
            <a:r>
              <a:rPr b="0" lang="fr" sz="1400" spc="-1" strike="noStrike">
                <a:solidFill>
                  <a:srgbClr val="000000"/>
                </a:solidFill>
                <a:latin typeface="Arial"/>
                <a:ea typeface="Arial"/>
              </a:rPr>
              <a:t>The ability to predict and manipulate how pulses propagate through different tissues may be key to effectively diagnosing and treating various diseases.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94" name="Google Shape;72;p15"/>
          <p:cNvSpPr/>
          <p:nvPr/>
        </p:nvSpPr>
        <p:spPr>
          <a:xfrm>
            <a:off x="298800" y="1239120"/>
            <a:ext cx="2920320" cy="54792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95" name="Google Shape;73;p15" descr=""/>
          <p:cNvPicPr/>
          <p:nvPr/>
        </p:nvPicPr>
        <p:blipFill>
          <a:blip r:embed="rId1"/>
          <a:stretch/>
        </p:blipFill>
        <p:spPr>
          <a:xfrm>
            <a:off x="836640" y="2009520"/>
            <a:ext cx="3191760" cy="15328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 fontScale="91000"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" sz="2800" spc="-1" strike="noStrike">
                <a:solidFill>
                  <a:srgbClr val="000000"/>
                </a:solidFill>
                <a:latin typeface="Arial"/>
                <a:ea typeface="Arial"/>
              </a:rPr>
              <a:t>Frequency drift: chirped initial pulse</a:t>
            </a:r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43" name="Google Shape;429;p42" descr=""/>
          <p:cNvPicPr/>
          <p:nvPr/>
        </p:nvPicPr>
        <p:blipFill>
          <a:blip r:embed="rId1"/>
          <a:stretch/>
        </p:blipFill>
        <p:spPr>
          <a:xfrm>
            <a:off x="156960" y="1763640"/>
            <a:ext cx="5432040" cy="2364480"/>
          </a:xfrm>
          <a:prstGeom prst="rect">
            <a:avLst/>
          </a:prstGeom>
          <a:ln w="0">
            <a:noFill/>
          </a:ln>
        </p:spPr>
      </p:pic>
      <p:pic>
        <p:nvPicPr>
          <p:cNvPr id="344" name="Google Shape;430;p42" descr=""/>
          <p:cNvPicPr/>
          <p:nvPr/>
        </p:nvPicPr>
        <p:blipFill>
          <a:blip r:embed="rId2"/>
          <a:stretch/>
        </p:blipFill>
        <p:spPr>
          <a:xfrm>
            <a:off x="6457680" y="312480"/>
            <a:ext cx="2229480" cy="1253880"/>
          </a:xfrm>
          <a:prstGeom prst="rect">
            <a:avLst/>
          </a:prstGeom>
          <a:ln w="0">
            <a:noFill/>
          </a:ln>
        </p:spPr>
      </p:pic>
      <p:sp>
        <p:nvSpPr>
          <p:cNvPr id="345" name="Google Shape;431;p42"/>
          <p:cNvSpPr/>
          <p:nvPr/>
        </p:nvSpPr>
        <p:spPr>
          <a:xfrm>
            <a:off x="5728680" y="2341440"/>
            <a:ext cx="2999520" cy="1887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 marL="457200" indent="-317520">
              <a:lnSpc>
                <a:spcPct val="100000"/>
              </a:lnSpc>
              <a:buClr>
                <a:srgbClr val="000000"/>
              </a:buClr>
              <a:buFont typeface="Arial"/>
              <a:buChar char="●"/>
            </a:pPr>
            <a:r>
              <a:rPr b="0" lang="fr" sz="1400" spc="-1" strike="noStrike">
                <a:solidFill>
                  <a:srgbClr val="000000"/>
                </a:solidFill>
                <a:latin typeface="Arial"/>
                <a:ea typeface="Arial"/>
              </a:rPr>
              <a:t>Amplification without damaging optical components</a:t>
            </a:r>
            <a:endParaRPr b="0" lang="fr-FR" sz="1400" spc="-1" strike="noStrike">
              <a:latin typeface="Arial"/>
            </a:endParaRPr>
          </a:p>
          <a:p>
            <a:pPr marL="457200">
              <a:lnSpc>
                <a:spcPct val="100000"/>
              </a:lnSpc>
              <a:buNone/>
              <a:tabLst>
                <a:tab algn="l" pos="0"/>
              </a:tabLst>
            </a:pPr>
            <a:endParaRPr b="0" lang="fr-FR" sz="1400" spc="-1" strike="noStrike">
              <a:latin typeface="Arial"/>
            </a:endParaRPr>
          </a:p>
          <a:p>
            <a:pPr marL="457200" indent="-317520">
              <a:lnSpc>
                <a:spcPct val="100000"/>
              </a:lnSpc>
              <a:buClr>
                <a:srgbClr val="000000"/>
              </a:buClr>
              <a:buFont typeface="Arial"/>
              <a:buChar char="●"/>
              <a:tabLst>
                <a:tab algn="l" pos="0"/>
              </a:tabLst>
            </a:pPr>
            <a:r>
              <a:rPr b="0" lang="fr" sz="1400" spc="-1" strike="noStrike">
                <a:solidFill>
                  <a:srgbClr val="000000"/>
                </a:solidFill>
                <a:latin typeface="Arial"/>
                <a:ea typeface="Arial"/>
              </a:rPr>
              <a:t>Pulse lasers are used in precision surgical procedures (ophthalmology for cataract surgery and vision correction)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346" name="Google Shape;432;p42"/>
          <p:cNvSpPr/>
          <p:nvPr/>
        </p:nvSpPr>
        <p:spPr>
          <a:xfrm>
            <a:off x="6412680" y="1566720"/>
            <a:ext cx="2319840" cy="305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53360" bIns="15336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fr" sz="1000" spc="-1" strike="noStrike">
                <a:solidFill>
                  <a:srgbClr val="000000"/>
                </a:solidFill>
                <a:latin typeface="Arial"/>
                <a:ea typeface="Arial"/>
              </a:rPr>
              <a:t>Donna Strickland &amp; </a:t>
            </a:r>
            <a:r>
              <a:rPr b="1" lang="fr" sz="1000" spc="-1" strike="noStrike">
                <a:solidFill>
                  <a:srgbClr val="000000"/>
                </a:solidFill>
                <a:latin typeface="Arial"/>
                <a:ea typeface="Arial"/>
              </a:rPr>
              <a:t>Gérard Mourou</a:t>
            </a:r>
            <a:endParaRPr b="0" lang="fr-FR" sz="1000" spc="-1" strike="noStrike">
              <a:latin typeface="Arial"/>
            </a:endParaRPr>
          </a:p>
        </p:txBody>
      </p:sp>
      <p:sp>
        <p:nvSpPr>
          <p:cNvPr id="347" name="Google Shape;433;p42"/>
          <p:cNvSpPr/>
          <p:nvPr/>
        </p:nvSpPr>
        <p:spPr>
          <a:xfrm>
            <a:off x="118440" y="4874400"/>
            <a:ext cx="7036200" cy="24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23120" bIns="123120" anchor="t">
            <a:spAutoFit/>
          </a:bodyPr>
          <a:p>
            <a:pPr>
              <a:lnSpc>
                <a:spcPct val="115000"/>
              </a:lnSpc>
              <a:spcBef>
                <a:spcPts val="2401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0" i="1" lang="fr" sz="700" spc="-1" strike="noStrike">
                <a:solidFill>
                  <a:srgbClr val="000000"/>
                </a:solidFill>
                <a:latin typeface="Arial"/>
                <a:ea typeface="Arial"/>
              </a:rPr>
              <a:t>Satomi Shiraishi, Investigation of Staged Laser-Plasma Acceleration, 2014 Phd Thesis</a:t>
            </a:r>
            <a:endParaRPr b="0" lang="fr-FR" sz="7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 fontScale="91000"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" sz="2800" spc="-1" strike="noStrike">
                <a:solidFill>
                  <a:srgbClr val="000000"/>
                </a:solidFill>
                <a:latin typeface="Arial"/>
                <a:ea typeface="Arial"/>
              </a:rPr>
              <a:t>Phase self-modulation: Nonlinear effect</a:t>
            </a:r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9" name="Google Shape;439;p43"/>
          <p:cNvSpPr/>
          <p:nvPr/>
        </p:nvSpPr>
        <p:spPr>
          <a:xfrm>
            <a:off x="5358960" y="1339200"/>
            <a:ext cx="3726360" cy="252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 marL="457200" indent="-317520">
              <a:lnSpc>
                <a:spcPct val="100000"/>
              </a:lnSpc>
              <a:buClr>
                <a:srgbClr val="000000"/>
              </a:buClr>
              <a:buFont typeface="Arial"/>
              <a:buChar char="●"/>
            </a:pPr>
            <a:r>
              <a:rPr b="0" lang="fr" sz="1400" spc="-1" strike="noStrike" u="sng">
                <a:solidFill>
                  <a:srgbClr val="000000"/>
                </a:solidFill>
                <a:uFillTx/>
                <a:latin typeface="Arial"/>
                <a:ea typeface="Arial"/>
              </a:rPr>
              <a:t>Linear effect</a:t>
            </a:r>
            <a:r>
              <a:rPr b="0" lang="fr" sz="1400" spc="-1" strike="noStrike">
                <a:solidFill>
                  <a:srgbClr val="000000"/>
                </a:solidFill>
                <a:latin typeface="Arial"/>
                <a:ea typeface="Arial"/>
              </a:rPr>
              <a:t> → spectral content of the pulse remains unchanged along the propagation, </a:t>
            </a:r>
            <a:r>
              <a:rPr b="0" lang="fr" sz="1400" spc="-1" strike="noStrike">
                <a:solidFill>
                  <a:srgbClr val="000000"/>
                </a:solidFill>
                <a:latin typeface="Arial"/>
                <a:ea typeface="Arial"/>
              </a:rPr>
              <a:t>dispersion is responsible for spreading the pulse: </a:t>
            </a:r>
            <a:endParaRPr b="0" lang="fr-FR" sz="1400" spc="-1" strike="noStrike">
              <a:latin typeface="Arial"/>
            </a:endParaRPr>
          </a:p>
          <a:p>
            <a:pPr marL="457200">
              <a:lnSpc>
                <a:spcPct val="100000"/>
              </a:lnSpc>
              <a:buNone/>
              <a:tabLst>
                <a:tab algn="l" pos="0"/>
              </a:tabLst>
            </a:pPr>
            <a:endParaRPr b="0" lang="fr-FR" sz="1400" spc="-1" strike="noStrike">
              <a:latin typeface="Arial"/>
            </a:endParaRPr>
          </a:p>
          <a:p>
            <a:pPr marL="457200" indent="-317520">
              <a:lnSpc>
                <a:spcPct val="100000"/>
              </a:lnSpc>
              <a:buClr>
                <a:srgbClr val="000000"/>
              </a:buClr>
              <a:buFont typeface="Arial"/>
              <a:buChar char="●"/>
              <a:tabLst>
                <a:tab algn="l" pos="0"/>
              </a:tabLst>
            </a:pPr>
            <a:r>
              <a:rPr b="0" lang="fr" sz="14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b="0" lang="fr" sz="1400" spc="-1" strike="noStrike" u="sng">
                <a:solidFill>
                  <a:srgbClr val="000000"/>
                </a:solidFill>
                <a:uFillTx/>
                <a:latin typeface="Arial"/>
                <a:ea typeface="Arial"/>
              </a:rPr>
              <a:t>Nonlinear effect</a:t>
            </a:r>
            <a:r>
              <a:rPr b="0" lang="fr" sz="1400" spc="-1" strike="noStrike">
                <a:solidFill>
                  <a:srgbClr val="000000"/>
                </a:solidFill>
                <a:latin typeface="Arial"/>
                <a:ea typeface="Arial"/>
              </a:rPr>
              <a:t>→</a:t>
            </a:r>
            <a:r>
              <a:rPr b="0" i="1" lang="fr" sz="1400" spc="-1" strike="noStrike">
                <a:solidFill>
                  <a:srgbClr val="000000"/>
                </a:solidFill>
                <a:latin typeface="Arial"/>
                <a:ea typeface="Arial"/>
              </a:rPr>
              <a:t>Phase self-modulation </a:t>
            </a:r>
            <a:r>
              <a:rPr b="0" lang="fr" sz="1400" spc="-1" strike="noStrike">
                <a:solidFill>
                  <a:srgbClr val="000000"/>
                </a:solidFill>
                <a:latin typeface="Arial"/>
                <a:ea typeface="Arial"/>
              </a:rPr>
              <a:t>(PSM), result to a change in the frequency spectrum, </a:t>
            </a:r>
            <a:r>
              <a:rPr b="0" lang="fr" sz="1400" spc="-1" strike="noStrike">
                <a:solidFill>
                  <a:srgbClr val="000000"/>
                </a:solidFill>
                <a:latin typeface="Arial"/>
                <a:ea typeface="Arial"/>
              </a:rPr>
              <a:t>no change in the temporal form</a:t>
            </a:r>
            <a:endParaRPr b="0" lang="fr-FR" sz="1400" spc="-1" strike="noStrike">
              <a:latin typeface="Arial"/>
            </a:endParaRPr>
          </a:p>
          <a:p>
            <a:pPr marL="457200">
              <a:lnSpc>
                <a:spcPct val="100000"/>
              </a:lnSpc>
              <a:buNone/>
              <a:tabLst>
                <a:tab algn="l" pos="0"/>
              </a:tabLst>
            </a:pPr>
            <a:endParaRPr b="0" lang="fr-FR" sz="1400" spc="-1" strike="noStrike">
              <a:latin typeface="Arial"/>
            </a:endParaRPr>
          </a:p>
          <a:p>
            <a:pPr marL="457200">
              <a:lnSpc>
                <a:spcPct val="100000"/>
              </a:lnSpc>
              <a:buNone/>
              <a:tabLst>
                <a:tab algn="l" pos="0"/>
              </a:tabLst>
            </a:pPr>
            <a:endParaRPr b="0" lang="fr-FR" sz="1400" spc="-1" strike="noStrike">
              <a:latin typeface="Arial"/>
            </a:endParaRPr>
          </a:p>
        </p:txBody>
      </p:sp>
      <p:pic>
        <p:nvPicPr>
          <p:cNvPr id="350" name="Google Shape;440;p43" descr=""/>
          <p:cNvPicPr/>
          <p:nvPr/>
        </p:nvPicPr>
        <p:blipFill>
          <a:blip r:embed="rId1"/>
          <a:srcRect l="0" t="2987" r="0" b="0"/>
          <a:stretch/>
        </p:blipFill>
        <p:spPr>
          <a:xfrm>
            <a:off x="0" y="1388520"/>
            <a:ext cx="5112360" cy="2505240"/>
          </a:xfrm>
          <a:prstGeom prst="rect">
            <a:avLst/>
          </a:prstGeom>
          <a:ln w="0">
            <a:noFill/>
          </a:ln>
        </p:spPr>
      </p:pic>
      <p:sp>
        <p:nvSpPr>
          <p:cNvPr id="351" name="Google Shape;441;p43"/>
          <p:cNvSpPr/>
          <p:nvPr/>
        </p:nvSpPr>
        <p:spPr>
          <a:xfrm flipH="1">
            <a:off x="4832280" y="1762200"/>
            <a:ext cx="771840" cy="261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52" name="Google Shape;442;p43"/>
          <p:cNvSpPr/>
          <p:nvPr/>
        </p:nvSpPr>
        <p:spPr>
          <a:xfrm flipH="1">
            <a:off x="4819680" y="2802240"/>
            <a:ext cx="889920" cy="74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53" name="Google Shape;443;p43"/>
          <p:cNvSpPr/>
          <p:nvPr/>
        </p:nvSpPr>
        <p:spPr>
          <a:xfrm>
            <a:off x="105840" y="4888440"/>
            <a:ext cx="3972600" cy="21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07280" bIns="10728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" sz="700" spc="-1" strike="noStrike">
                <a:solidFill>
                  <a:srgbClr val="000000"/>
                </a:solidFill>
                <a:latin typeface="Arial"/>
                <a:ea typeface="Arial"/>
              </a:rPr>
              <a:t>Kuriakose, V. C., &amp; Porsezian, K. </a:t>
            </a:r>
            <a:r>
              <a:rPr b="0" i="1" lang="fr" sz="700" spc="-1" strike="noStrike">
                <a:solidFill>
                  <a:srgbClr val="000000"/>
                </a:solidFill>
                <a:latin typeface="Arial"/>
                <a:ea typeface="Arial"/>
              </a:rPr>
              <a:t>Elements of optical solitons: An overview. Resonance, </a:t>
            </a:r>
            <a:r>
              <a:rPr b="0" lang="fr" sz="700" spc="-1" strike="noStrike">
                <a:solidFill>
                  <a:srgbClr val="000000"/>
                </a:solidFill>
                <a:latin typeface="Arial"/>
                <a:ea typeface="Arial"/>
              </a:rPr>
              <a:t>(2010)</a:t>
            </a:r>
            <a:endParaRPr b="0" lang="fr-FR" sz="7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 fontScale="91000"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" sz="2800" spc="-1" strike="noStrike">
                <a:solidFill>
                  <a:srgbClr val="000000"/>
                </a:solidFill>
                <a:latin typeface="Arial"/>
                <a:ea typeface="Arial"/>
              </a:rPr>
              <a:t>Phase self-modulation: Nonlinear effect</a:t>
            </a:r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5" name="Google Shape;449;p44"/>
          <p:cNvSpPr/>
          <p:nvPr/>
        </p:nvSpPr>
        <p:spPr>
          <a:xfrm>
            <a:off x="5375160" y="1579320"/>
            <a:ext cx="3726360" cy="210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 marL="457200">
              <a:lnSpc>
                <a:spcPct val="100000"/>
              </a:lnSpc>
              <a:buNone/>
              <a:tabLst>
                <a:tab algn="l" pos="0"/>
              </a:tabLst>
            </a:pPr>
            <a:endParaRPr b="0" lang="fr-FR" sz="1400" spc="-1" strike="noStrike">
              <a:latin typeface="Arial"/>
            </a:endParaRPr>
          </a:p>
          <a:p>
            <a:pPr marL="457200">
              <a:lnSpc>
                <a:spcPct val="100000"/>
              </a:lnSpc>
              <a:buNone/>
              <a:tabLst>
                <a:tab algn="l" pos="0"/>
              </a:tabLst>
            </a:pPr>
            <a:endParaRPr b="0" lang="fr-FR" sz="1400" spc="-1" strike="noStrike">
              <a:latin typeface="Arial"/>
            </a:endParaRPr>
          </a:p>
          <a:p>
            <a:pPr marL="457200" indent="-317520">
              <a:lnSpc>
                <a:spcPct val="100000"/>
              </a:lnSpc>
              <a:buClr>
                <a:srgbClr val="000000"/>
              </a:buClr>
              <a:buFont typeface="Arial"/>
              <a:buChar char="●"/>
              <a:tabLst>
                <a:tab algn="l" pos="0"/>
              </a:tabLst>
            </a:pPr>
            <a:r>
              <a:rPr b="0" lang="fr" sz="1400" spc="-1" strike="noStrike">
                <a:solidFill>
                  <a:srgbClr val="000000"/>
                </a:solidFill>
                <a:latin typeface="Arial"/>
                <a:ea typeface="Arial"/>
              </a:rPr>
              <a:t>The phase of the pulse depends on the intensity of the beam</a:t>
            </a:r>
            <a:endParaRPr b="0" lang="fr-FR" sz="1400" spc="-1" strike="noStrike">
              <a:latin typeface="Arial"/>
            </a:endParaRPr>
          </a:p>
          <a:p>
            <a:pPr marL="457200">
              <a:lnSpc>
                <a:spcPct val="100000"/>
              </a:lnSpc>
              <a:buNone/>
              <a:tabLst>
                <a:tab algn="l" pos="0"/>
              </a:tabLst>
            </a:pPr>
            <a:endParaRPr b="0" lang="fr-FR" sz="1400" spc="-1" strike="noStrike">
              <a:latin typeface="Arial"/>
            </a:endParaRPr>
          </a:p>
          <a:p>
            <a:pPr marL="457200" indent="-317520">
              <a:lnSpc>
                <a:spcPct val="100000"/>
              </a:lnSpc>
              <a:buClr>
                <a:srgbClr val="000000"/>
              </a:buClr>
              <a:buFont typeface="Arial"/>
              <a:buChar char="●"/>
              <a:tabLst>
                <a:tab algn="l" pos="0"/>
              </a:tabLst>
            </a:pPr>
            <a:r>
              <a:rPr b="0" lang="fr" sz="1400" spc="-1" strike="noStrike">
                <a:solidFill>
                  <a:srgbClr val="000000"/>
                </a:solidFill>
                <a:latin typeface="Arial"/>
                <a:ea typeface="Arial"/>
              </a:rPr>
              <a:t>The optical pulse travels over a distance L through an optical fiber, its shift in the phase is given by:</a:t>
            </a:r>
            <a:endParaRPr b="0" lang="fr-FR" sz="1400" spc="-1" strike="noStrike">
              <a:latin typeface="Arial"/>
            </a:endParaRPr>
          </a:p>
          <a:p>
            <a:pPr marL="457200">
              <a:lnSpc>
                <a:spcPct val="100000"/>
              </a:lnSpc>
              <a:buNone/>
              <a:tabLst>
                <a:tab algn="l" pos="0"/>
              </a:tabLst>
            </a:pPr>
            <a:endParaRPr b="0" lang="fr-FR" sz="1400" spc="-1" strike="noStrike">
              <a:latin typeface="Arial"/>
            </a:endParaRPr>
          </a:p>
        </p:txBody>
      </p:sp>
      <p:pic>
        <p:nvPicPr>
          <p:cNvPr id="356" name="Google Shape;450;p44" descr=""/>
          <p:cNvPicPr/>
          <p:nvPr/>
        </p:nvPicPr>
        <p:blipFill>
          <a:blip r:embed="rId1"/>
          <a:srcRect l="0" t="2987" r="0" b="0"/>
          <a:stretch/>
        </p:blipFill>
        <p:spPr>
          <a:xfrm>
            <a:off x="0" y="1388520"/>
            <a:ext cx="5112360" cy="2505240"/>
          </a:xfrm>
          <a:prstGeom prst="rect">
            <a:avLst/>
          </a:prstGeom>
          <a:ln w="0">
            <a:noFill/>
          </a:ln>
        </p:spPr>
      </p:pic>
      <p:pic>
        <p:nvPicPr>
          <p:cNvPr id="357" name="Google Shape;451;p44" descr=""/>
          <p:cNvPicPr/>
          <p:nvPr/>
        </p:nvPicPr>
        <p:blipFill>
          <a:blip r:embed="rId2"/>
          <a:srcRect l="0" t="0" r="3296" b="0"/>
          <a:stretch/>
        </p:blipFill>
        <p:spPr>
          <a:xfrm>
            <a:off x="6284880" y="3616920"/>
            <a:ext cx="2322360" cy="472680"/>
          </a:xfrm>
          <a:prstGeom prst="rect">
            <a:avLst/>
          </a:prstGeom>
          <a:ln w="0">
            <a:noFill/>
          </a:ln>
        </p:spPr>
      </p:pic>
      <p:sp>
        <p:nvSpPr>
          <p:cNvPr id="358" name="Google Shape;452;p44"/>
          <p:cNvSpPr/>
          <p:nvPr/>
        </p:nvSpPr>
        <p:spPr>
          <a:xfrm>
            <a:off x="105840" y="4888440"/>
            <a:ext cx="3972600" cy="21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07280" bIns="10728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" sz="700" spc="-1" strike="noStrike">
                <a:solidFill>
                  <a:srgbClr val="000000"/>
                </a:solidFill>
                <a:latin typeface="Arial"/>
                <a:ea typeface="Arial"/>
              </a:rPr>
              <a:t>Kuriakose, V. C., &amp; Porsezian, K. </a:t>
            </a:r>
            <a:r>
              <a:rPr b="0" i="1" lang="fr" sz="700" spc="-1" strike="noStrike">
                <a:solidFill>
                  <a:srgbClr val="000000"/>
                </a:solidFill>
                <a:latin typeface="Arial"/>
                <a:ea typeface="Arial"/>
              </a:rPr>
              <a:t>Elements of optical solitons: An overview. Resonance, </a:t>
            </a:r>
            <a:r>
              <a:rPr b="0" lang="fr" sz="700" spc="-1" strike="noStrike">
                <a:solidFill>
                  <a:srgbClr val="000000"/>
                </a:solidFill>
                <a:latin typeface="Arial"/>
                <a:ea typeface="Arial"/>
              </a:rPr>
              <a:t>(2010)</a:t>
            </a:r>
            <a:endParaRPr b="0" lang="fr-FR" sz="700" spc="-1" strike="noStrike">
              <a:latin typeface="Arial"/>
            </a:endParaRPr>
          </a:p>
        </p:txBody>
      </p:sp>
      <p:sp>
        <p:nvSpPr>
          <p:cNvPr id="359" name="Google Shape;453;p44"/>
          <p:cNvSpPr/>
          <p:nvPr/>
        </p:nvSpPr>
        <p:spPr>
          <a:xfrm>
            <a:off x="105840" y="4119840"/>
            <a:ext cx="2259360" cy="428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" sz="1200" spc="-1" strike="noStrike">
                <a:solidFill>
                  <a:srgbClr val="000000"/>
                </a:solidFill>
                <a:latin typeface="Arial"/>
                <a:ea typeface="Arial"/>
              </a:rPr>
              <a:t>Linear frequency chirp with the GVD 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360" name="Google Shape;454;p44"/>
          <p:cNvSpPr/>
          <p:nvPr/>
        </p:nvSpPr>
        <p:spPr>
          <a:xfrm>
            <a:off x="2466360" y="4089960"/>
            <a:ext cx="3125520" cy="428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" sz="1200" spc="-1" strike="noStrike">
                <a:solidFill>
                  <a:srgbClr val="000000"/>
                </a:solidFill>
                <a:latin typeface="Arial"/>
                <a:ea typeface="Arial"/>
              </a:rPr>
              <a:t>Variation of instantaneous frequency by phase auto-modulation, Nonlinear frequency chirp</a:t>
            </a:r>
            <a:endParaRPr b="0" lang="fr-FR" sz="1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fr-FR" sz="1200" spc="-1" strike="noStrike">
              <a:latin typeface="Arial"/>
            </a:endParaRPr>
          </a:p>
        </p:txBody>
      </p:sp>
      <p:sp>
        <p:nvSpPr>
          <p:cNvPr id="361" name="Google Shape;455;p44"/>
          <p:cNvSpPr/>
          <p:nvPr/>
        </p:nvSpPr>
        <p:spPr>
          <a:xfrm rot="10800000">
            <a:off x="1655640" y="2729520"/>
            <a:ext cx="950040" cy="1390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 fontScale="91000"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" sz="2800" spc="-1" strike="noStrike">
                <a:solidFill>
                  <a:srgbClr val="000000"/>
                </a:solidFill>
                <a:latin typeface="Arial"/>
                <a:ea typeface="Arial"/>
              </a:rPr>
              <a:t>Phase self-modulation: Nonlinear effect</a:t>
            </a:r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63" name="Google Shape;461;p45" descr=""/>
          <p:cNvPicPr/>
          <p:nvPr/>
        </p:nvPicPr>
        <p:blipFill>
          <a:blip r:embed="rId1"/>
          <a:stretch/>
        </p:blipFill>
        <p:spPr>
          <a:xfrm>
            <a:off x="2070360" y="2213640"/>
            <a:ext cx="3577320" cy="500760"/>
          </a:xfrm>
          <a:prstGeom prst="rect">
            <a:avLst/>
          </a:prstGeom>
          <a:ln w="0">
            <a:noFill/>
          </a:ln>
        </p:spPr>
      </p:pic>
      <p:pic>
        <p:nvPicPr>
          <p:cNvPr id="364" name="Google Shape;462;p45" descr=""/>
          <p:cNvPicPr/>
          <p:nvPr/>
        </p:nvPicPr>
        <p:blipFill>
          <a:blip r:embed="rId2"/>
          <a:stretch/>
        </p:blipFill>
        <p:spPr>
          <a:xfrm>
            <a:off x="1783800" y="3865320"/>
            <a:ext cx="2368440" cy="572400"/>
          </a:xfrm>
          <a:prstGeom prst="rect">
            <a:avLst/>
          </a:prstGeom>
          <a:ln w="0">
            <a:noFill/>
          </a:ln>
        </p:spPr>
      </p:pic>
      <p:pic>
        <p:nvPicPr>
          <p:cNvPr id="365" name="Google Shape;463;p45" descr=""/>
          <p:cNvPicPr/>
          <p:nvPr/>
        </p:nvPicPr>
        <p:blipFill>
          <a:blip r:embed="rId3"/>
          <a:stretch/>
        </p:blipFill>
        <p:spPr>
          <a:xfrm>
            <a:off x="4808880" y="3901320"/>
            <a:ext cx="2059200" cy="500760"/>
          </a:xfrm>
          <a:prstGeom prst="rect">
            <a:avLst/>
          </a:prstGeom>
          <a:ln w="0">
            <a:noFill/>
          </a:ln>
        </p:spPr>
      </p:pic>
      <p:sp>
        <p:nvSpPr>
          <p:cNvPr id="366" name="Google Shape;464;p45"/>
          <p:cNvSpPr/>
          <p:nvPr/>
        </p:nvSpPr>
        <p:spPr>
          <a:xfrm>
            <a:off x="799920" y="1288800"/>
            <a:ext cx="7313400" cy="608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" sz="1400" spc="-1" strike="noStrike">
                <a:solidFill>
                  <a:srgbClr val="000000"/>
                </a:solidFill>
                <a:latin typeface="Arial"/>
                <a:ea typeface="Arial"/>
              </a:rPr>
              <a:t>We observe the propagation of a pulse, described as a scalar field, in an isotropic medium, its field is written as: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367" name="Google Shape;465;p45"/>
          <p:cNvSpPr/>
          <p:nvPr/>
        </p:nvSpPr>
        <p:spPr>
          <a:xfrm>
            <a:off x="467280" y="3081240"/>
            <a:ext cx="7891560" cy="63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" sz="1400" spc="-1" strike="noStrike">
                <a:solidFill>
                  <a:srgbClr val="000000"/>
                </a:solidFill>
                <a:latin typeface="Arial"/>
                <a:ea typeface="Arial"/>
              </a:rPr>
              <a:t>Where A(z,t) is the envelope of the pulse and ⍵</a:t>
            </a:r>
            <a:r>
              <a:rPr b="0" lang="fr" sz="1400" spc="-1" strike="noStrike" baseline="-25000">
                <a:solidFill>
                  <a:srgbClr val="000000"/>
                </a:solidFill>
                <a:latin typeface="Arial"/>
                <a:ea typeface="Arial"/>
              </a:rPr>
              <a:t>p</a:t>
            </a:r>
            <a:r>
              <a:rPr b="0" lang="fr" sz="1400" spc="-1" strike="noStrike">
                <a:solidFill>
                  <a:srgbClr val="000000"/>
                </a:solidFill>
                <a:latin typeface="Arial"/>
                <a:ea typeface="Arial"/>
              </a:rPr>
              <a:t> its central frequency, the intensity of this pulse, will introduce, through the Kerr effect assumed to be instantaneous, a modification of the index:</a:t>
            </a:r>
            <a:endParaRPr b="0" lang="fr-FR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 fontScale="91000"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" sz="2800" spc="-1" strike="noStrike">
                <a:solidFill>
                  <a:srgbClr val="000000"/>
                </a:solidFill>
                <a:latin typeface="Arial"/>
                <a:ea typeface="Arial"/>
              </a:rPr>
              <a:t>Phase self-modulation: Nonlinear effect</a:t>
            </a:r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69" name="Google Shape;471;p46" descr=""/>
          <p:cNvPicPr/>
          <p:nvPr/>
        </p:nvPicPr>
        <p:blipFill>
          <a:blip r:embed="rId1"/>
          <a:stretch/>
        </p:blipFill>
        <p:spPr>
          <a:xfrm>
            <a:off x="2748600" y="2189880"/>
            <a:ext cx="2792160" cy="763560"/>
          </a:xfrm>
          <a:prstGeom prst="rect">
            <a:avLst/>
          </a:prstGeom>
          <a:ln w="0">
            <a:noFill/>
          </a:ln>
        </p:spPr>
      </p:pic>
      <p:pic>
        <p:nvPicPr>
          <p:cNvPr id="370" name="Google Shape;472;p46" descr=""/>
          <p:cNvPicPr/>
          <p:nvPr/>
        </p:nvPicPr>
        <p:blipFill>
          <a:blip r:embed="rId2"/>
          <a:stretch/>
        </p:blipFill>
        <p:spPr>
          <a:xfrm>
            <a:off x="3247560" y="3844800"/>
            <a:ext cx="2057400" cy="810000"/>
          </a:xfrm>
          <a:prstGeom prst="rect">
            <a:avLst/>
          </a:prstGeom>
          <a:ln w="0">
            <a:noFill/>
          </a:ln>
        </p:spPr>
      </p:pic>
      <p:sp>
        <p:nvSpPr>
          <p:cNvPr id="371" name="Google Shape;473;p46"/>
          <p:cNvSpPr/>
          <p:nvPr/>
        </p:nvSpPr>
        <p:spPr>
          <a:xfrm>
            <a:off x="653760" y="1569240"/>
            <a:ext cx="7934400" cy="39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" sz="1400" spc="-1" strike="noStrike">
                <a:solidFill>
                  <a:srgbClr val="000000"/>
                </a:solidFill>
                <a:latin typeface="Arial"/>
                <a:ea typeface="Arial"/>
              </a:rPr>
              <a:t>So the additional nonlinear phase, accumulated by this wave after a length L, will be written as: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372" name="Google Shape;474;p46"/>
          <p:cNvSpPr/>
          <p:nvPr/>
        </p:nvSpPr>
        <p:spPr>
          <a:xfrm>
            <a:off x="500760" y="3034800"/>
            <a:ext cx="8240400" cy="39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" sz="1400" spc="-1" strike="noStrike">
                <a:solidFill>
                  <a:srgbClr val="000000"/>
                </a:solidFill>
                <a:latin typeface="Arial"/>
                <a:ea typeface="Arial"/>
              </a:rPr>
              <a:t>Since this phase varies with time, it leads to a variation in the instantaneous frequency of the beam:</a:t>
            </a:r>
            <a:endParaRPr b="0" lang="fr-FR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 fontScale="91000"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" sz="2800" spc="-1" strike="noStrike">
                <a:solidFill>
                  <a:srgbClr val="000000"/>
                </a:solidFill>
                <a:latin typeface="Arial"/>
                <a:ea typeface="Arial"/>
              </a:rPr>
              <a:t>Phase self-modulation: Nonlinear effect</a:t>
            </a:r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74" name="Google Shape;480;p47" descr=""/>
          <p:cNvPicPr/>
          <p:nvPr/>
        </p:nvPicPr>
        <p:blipFill>
          <a:blip r:embed="rId1"/>
          <a:stretch/>
        </p:blipFill>
        <p:spPr>
          <a:xfrm>
            <a:off x="1472400" y="1726560"/>
            <a:ext cx="4947120" cy="543240"/>
          </a:xfrm>
          <a:prstGeom prst="rect">
            <a:avLst/>
          </a:prstGeom>
          <a:ln w="0">
            <a:noFill/>
          </a:ln>
        </p:spPr>
      </p:pic>
      <p:sp>
        <p:nvSpPr>
          <p:cNvPr id="375" name="Google Shape;481;p47"/>
          <p:cNvSpPr/>
          <p:nvPr/>
        </p:nvSpPr>
        <p:spPr>
          <a:xfrm>
            <a:off x="983880" y="1040400"/>
            <a:ext cx="6538320" cy="608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" sz="1400" spc="-1" strike="noStrike">
                <a:solidFill>
                  <a:srgbClr val="000000"/>
                </a:solidFill>
                <a:latin typeface="Arial"/>
                <a:ea typeface="Arial"/>
              </a:rPr>
              <a:t>By injecting the field into the propagation equation and making the slowly varying envelope approximation, we obtain: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376" name="Google Shape;482;p47"/>
          <p:cNvSpPr/>
          <p:nvPr/>
        </p:nvSpPr>
        <p:spPr>
          <a:xfrm>
            <a:off x="779760" y="2403720"/>
            <a:ext cx="7820640" cy="441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" sz="1400" spc="-1" strike="noStrike">
                <a:solidFill>
                  <a:srgbClr val="000000"/>
                </a:solidFill>
                <a:latin typeface="Arial"/>
                <a:ea typeface="Arial"/>
              </a:rPr>
              <a:t>And like in the linear case,by performing a second-order Taylor expansion around the center frequency ⍵</a:t>
            </a:r>
            <a:r>
              <a:rPr b="0" lang="fr" sz="1400" spc="-1" strike="noStrike" baseline="-25000">
                <a:solidFill>
                  <a:srgbClr val="000000"/>
                </a:solidFill>
                <a:latin typeface="Arial"/>
                <a:ea typeface="Arial"/>
              </a:rPr>
              <a:t>p</a:t>
            </a:r>
            <a:r>
              <a:rPr b="0" lang="fr" sz="1400" spc="-1" strike="noStrike">
                <a:solidFill>
                  <a:srgbClr val="000000"/>
                </a:solidFill>
                <a:latin typeface="Arial"/>
                <a:ea typeface="Arial"/>
              </a:rPr>
              <a:t> of the pulse spectrum, we obtain:</a:t>
            </a:r>
            <a:endParaRPr b="0" lang="fr-FR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fr-FR" sz="1400" spc="-1" strike="noStrike">
              <a:latin typeface="Arial"/>
            </a:endParaRPr>
          </a:p>
        </p:txBody>
      </p:sp>
      <p:pic>
        <p:nvPicPr>
          <p:cNvPr id="377" name="Google Shape;483;p47" descr=""/>
          <p:cNvPicPr/>
          <p:nvPr/>
        </p:nvPicPr>
        <p:blipFill>
          <a:blip r:embed="rId2"/>
          <a:stretch/>
        </p:blipFill>
        <p:spPr>
          <a:xfrm>
            <a:off x="1779480" y="3082320"/>
            <a:ext cx="4378680" cy="502560"/>
          </a:xfrm>
          <a:prstGeom prst="rect">
            <a:avLst/>
          </a:prstGeom>
          <a:ln w="0">
            <a:noFill/>
          </a:ln>
        </p:spPr>
      </p:pic>
      <p:pic>
        <p:nvPicPr>
          <p:cNvPr id="378" name="Google Shape;484;p47" descr=""/>
          <p:cNvPicPr/>
          <p:nvPr/>
        </p:nvPicPr>
        <p:blipFill>
          <a:blip r:embed="rId3"/>
          <a:stretch/>
        </p:blipFill>
        <p:spPr>
          <a:xfrm>
            <a:off x="1130040" y="4089240"/>
            <a:ext cx="2134440" cy="441720"/>
          </a:xfrm>
          <a:prstGeom prst="rect">
            <a:avLst/>
          </a:prstGeom>
          <a:ln w="0">
            <a:noFill/>
          </a:ln>
        </p:spPr>
      </p:pic>
      <p:sp>
        <p:nvSpPr>
          <p:cNvPr id="379" name="Google Shape;485;p47"/>
          <p:cNvSpPr/>
          <p:nvPr/>
        </p:nvSpPr>
        <p:spPr>
          <a:xfrm>
            <a:off x="2297880" y="3549240"/>
            <a:ext cx="298440" cy="49320"/>
          </a:xfrm>
          <a:prstGeom prst="rect">
            <a:avLst/>
          </a:prstGeom>
          <a:solidFill>
            <a:schemeClr val="lt1"/>
          </a:solidFill>
          <a:ln w="9525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380" name="Google Shape;486;p47" descr=""/>
          <p:cNvPicPr/>
          <p:nvPr/>
        </p:nvPicPr>
        <p:blipFill>
          <a:blip r:embed="rId4"/>
          <a:stretch/>
        </p:blipFill>
        <p:spPr>
          <a:xfrm>
            <a:off x="4380120" y="4172400"/>
            <a:ext cx="3141720" cy="441720"/>
          </a:xfrm>
          <a:prstGeom prst="rect">
            <a:avLst/>
          </a:prstGeom>
          <a:ln w="0">
            <a:noFill/>
          </a:ln>
        </p:spPr>
      </p:pic>
      <p:sp>
        <p:nvSpPr>
          <p:cNvPr id="381" name="Google Shape;487;p47"/>
          <p:cNvSpPr/>
          <p:nvPr/>
        </p:nvSpPr>
        <p:spPr>
          <a:xfrm>
            <a:off x="1268280" y="3730320"/>
            <a:ext cx="780120" cy="441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" sz="1400" spc="-1" strike="noStrike">
                <a:solidFill>
                  <a:srgbClr val="000000"/>
                </a:solidFill>
                <a:latin typeface="Arial"/>
                <a:ea typeface="Arial"/>
              </a:rPr>
              <a:t>With:</a:t>
            </a:r>
            <a:endParaRPr b="0" lang="fr-FR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fr-FR" sz="1400" spc="-1" strike="noStrike">
              <a:latin typeface="Arial"/>
            </a:endParaRPr>
          </a:p>
        </p:txBody>
      </p:sp>
      <p:sp>
        <p:nvSpPr>
          <p:cNvPr id="382" name="Google Shape;488;p47"/>
          <p:cNvSpPr/>
          <p:nvPr/>
        </p:nvSpPr>
        <p:spPr>
          <a:xfrm>
            <a:off x="4515840" y="3730320"/>
            <a:ext cx="780120" cy="441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" sz="1400" spc="-1" strike="noStrike">
                <a:solidFill>
                  <a:srgbClr val="000000"/>
                </a:solidFill>
                <a:latin typeface="Arial"/>
                <a:ea typeface="Arial"/>
              </a:rPr>
              <a:t>Where:</a:t>
            </a:r>
            <a:endParaRPr b="0" lang="fr-FR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fr-FR" sz="1400" spc="-1" strike="noStrike">
              <a:latin typeface="Arial"/>
            </a:endParaRPr>
          </a:p>
        </p:txBody>
      </p:sp>
      <p:sp>
        <p:nvSpPr>
          <p:cNvPr id="383" name="Google Shape;489;p47"/>
          <p:cNvSpPr/>
          <p:nvPr/>
        </p:nvSpPr>
        <p:spPr>
          <a:xfrm>
            <a:off x="4825800" y="3044880"/>
            <a:ext cx="273600" cy="304920"/>
          </a:xfrm>
          <a:prstGeom prst="rect">
            <a:avLst/>
          </a:prstGeom>
          <a:solidFill>
            <a:schemeClr val="lt1"/>
          </a:solidFill>
          <a:ln w="9525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384" name="Google Shape;490;p47" descr=""/>
          <p:cNvPicPr/>
          <p:nvPr/>
        </p:nvPicPr>
        <p:blipFill>
          <a:blip r:embed="rId5"/>
          <a:srcRect l="3143" t="41438" r="80937" b="24238"/>
          <a:stretch/>
        </p:blipFill>
        <p:spPr>
          <a:xfrm>
            <a:off x="4835880" y="3103200"/>
            <a:ext cx="253440" cy="246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 fontScale="91000"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" sz="2800" spc="-1" strike="noStrike">
                <a:solidFill>
                  <a:srgbClr val="000000"/>
                </a:solidFill>
                <a:latin typeface="Arial"/>
                <a:ea typeface="Arial"/>
              </a:rPr>
              <a:t>Phase self-modulation: Nonlinear effect</a:t>
            </a:r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6" name="Google Shape;496;p48"/>
          <p:cNvSpPr/>
          <p:nvPr/>
        </p:nvSpPr>
        <p:spPr>
          <a:xfrm>
            <a:off x="892080" y="1153800"/>
            <a:ext cx="7359840" cy="1248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" sz="1400" spc="-1" strike="noStrike">
                <a:solidFill>
                  <a:srgbClr val="000000"/>
                </a:solidFill>
                <a:latin typeface="Arial"/>
                <a:ea typeface="Arial"/>
              </a:rPr>
              <a:t>From the two previous equations and by observing the pulse in a reference frame moving at the group velocity, and by introducing a delayed time:</a:t>
            </a:r>
            <a:endParaRPr b="0" lang="fr-FR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fr-FR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fr-FR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" sz="1400" spc="-1" strike="noStrike">
                <a:solidFill>
                  <a:srgbClr val="000000"/>
                </a:solidFill>
                <a:latin typeface="Arial"/>
                <a:ea typeface="Arial"/>
              </a:rPr>
              <a:t>we can therefore rewrite the expression:</a:t>
            </a:r>
            <a:endParaRPr b="0" lang="fr-FR" sz="1400" spc="-1" strike="noStrike">
              <a:latin typeface="Arial"/>
            </a:endParaRPr>
          </a:p>
        </p:txBody>
      </p:sp>
      <p:pic>
        <p:nvPicPr>
          <p:cNvPr id="387" name="Google Shape;497;p48" descr=""/>
          <p:cNvPicPr/>
          <p:nvPr/>
        </p:nvPicPr>
        <p:blipFill>
          <a:blip r:embed="rId1"/>
          <a:stretch/>
        </p:blipFill>
        <p:spPr>
          <a:xfrm>
            <a:off x="1961280" y="2582280"/>
            <a:ext cx="4803840" cy="717480"/>
          </a:xfrm>
          <a:prstGeom prst="rect">
            <a:avLst/>
          </a:prstGeom>
          <a:ln w="0">
            <a:noFill/>
          </a:ln>
        </p:spPr>
      </p:pic>
      <p:pic>
        <p:nvPicPr>
          <p:cNvPr id="388" name="Google Shape;498;p48" descr=""/>
          <p:cNvPicPr/>
          <p:nvPr/>
        </p:nvPicPr>
        <p:blipFill>
          <a:blip r:embed="rId2"/>
          <a:stretch/>
        </p:blipFill>
        <p:spPr>
          <a:xfrm>
            <a:off x="2073600" y="3875400"/>
            <a:ext cx="4897440" cy="654120"/>
          </a:xfrm>
          <a:prstGeom prst="rect">
            <a:avLst/>
          </a:prstGeom>
          <a:ln w="0">
            <a:noFill/>
          </a:ln>
        </p:spPr>
      </p:pic>
      <p:pic>
        <p:nvPicPr>
          <p:cNvPr id="389" name="Google Shape;499;p48" descr=""/>
          <p:cNvPicPr/>
          <p:nvPr/>
        </p:nvPicPr>
        <p:blipFill>
          <a:blip r:embed="rId3"/>
          <a:srcRect l="0" t="16482" r="0" b="0"/>
          <a:stretch/>
        </p:blipFill>
        <p:spPr>
          <a:xfrm>
            <a:off x="5604480" y="1456200"/>
            <a:ext cx="957960" cy="500400"/>
          </a:xfrm>
          <a:prstGeom prst="rect">
            <a:avLst/>
          </a:prstGeom>
          <a:ln w="0">
            <a:noFill/>
          </a:ln>
        </p:spPr>
      </p:pic>
      <p:sp>
        <p:nvSpPr>
          <p:cNvPr id="390" name="Google Shape;500;p48"/>
          <p:cNvSpPr/>
          <p:nvPr/>
        </p:nvSpPr>
        <p:spPr>
          <a:xfrm>
            <a:off x="1094040" y="3342600"/>
            <a:ext cx="823320" cy="39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" sz="1400" spc="-1" strike="noStrike">
                <a:solidFill>
                  <a:srgbClr val="000000"/>
                </a:solidFill>
                <a:latin typeface="Arial"/>
                <a:ea typeface="Arial"/>
              </a:rPr>
              <a:t>Where: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391" name="Google Shape;501;p48"/>
          <p:cNvSpPr/>
          <p:nvPr/>
        </p:nvSpPr>
        <p:spPr>
          <a:xfrm>
            <a:off x="3406320" y="2677680"/>
            <a:ext cx="198720" cy="267480"/>
          </a:xfrm>
          <a:prstGeom prst="rect">
            <a:avLst/>
          </a:prstGeom>
          <a:solidFill>
            <a:schemeClr val="lt1"/>
          </a:solidFill>
          <a:ln w="9525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392" name="Google Shape;502;p48" descr=""/>
          <p:cNvPicPr/>
          <p:nvPr/>
        </p:nvPicPr>
        <p:blipFill>
          <a:blip r:embed="rId4"/>
          <a:srcRect l="3143" t="41438" r="80937" b="24238"/>
          <a:stretch/>
        </p:blipFill>
        <p:spPr>
          <a:xfrm>
            <a:off x="3378960" y="2680920"/>
            <a:ext cx="253440" cy="2613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 fontScale="91000"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" sz="2800" spc="-1" strike="noStrike">
                <a:solidFill>
                  <a:srgbClr val="000000"/>
                </a:solidFill>
                <a:latin typeface="Arial"/>
                <a:ea typeface="Arial"/>
              </a:rPr>
              <a:t>Phase self-modulation: Nonlinear effect</a:t>
            </a:r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4" name="Google Shape;508;p49"/>
          <p:cNvSpPr/>
          <p:nvPr/>
        </p:nvSpPr>
        <p:spPr>
          <a:xfrm>
            <a:off x="748800" y="2160720"/>
            <a:ext cx="7359840" cy="821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" sz="1400" spc="-1" strike="noStrike">
                <a:solidFill>
                  <a:srgbClr val="000000"/>
                </a:solidFill>
                <a:latin typeface="Arial"/>
                <a:ea typeface="Arial"/>
              </a:rPr>
              <a:t>Ultimately, we find the same nonlinear Schrödinger equation as in the case of a continuous beam undergoing self-focusing and diffraction, with the following correspondence:</a:t>
            </a:r>
            <a:endParaRPr b="0" lang="fr-FR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fr-FR" sz="1400" spc="-1" strike="noStrike">
              <a:latin typeface="Arial"/>
            </a:endParaRPr>
          </a:p>
        </p:txBody>
      </p:sp>
      <p:pic>
        <p:nvPicPr>
          <p:cNvPr id="395" name="Google Shape;509;p49" descr=""/>
          <p:cNvPicPr/>
          <p:nvPr/>
        </p:nvPicPr>
        <p:blipFill>
          <a:blip r:embed="rId1"/>
          <a:stretch/>
        </p:blipFill>
        <p:spPr>
          <a:xfrm>
            <a:off x="1796400" y="1453320"/>
            <a:ext cx="4853880" cy="757080"/>
          </a:xfrm>
          <a:prstGeom prst="rect">
            <a:avLst/>
          </a:prstGeom>
          <a:ln w="0">
            <a:noFill/>
          </a:ln>
        </p:spPr>
      </p:pic>
      <p:sp>
        <p:nvSpPr>
          <p:cNvPr id="396" name="Google Shape;510;p49"/>
          <p:cNvSpPr/>
          <p:nvPr/>
        </p:nvSpPr>
        <p:spPr>
          <a:xfrm>
            <a:off x="859320" y="1088280"/>
            <a:ext cx="2999520" cy="39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" sz="1400" spc="-1" strike="noStrike">
                <a:solidFill>
                  <a:srgbClr val="000000"/>
                </a:solidFill>
                <a:latin typeface="Arial"/>
                <a:ea typeface="Arial"/>
              </a:rPr>
              <a:t>we finally obtain: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397" name="Google Shape;511;p49"/>
          <p:cNvSpPr/>
          <p:nvPr/>
        </p:nvSpPr>
        <p:spPr>
          <a:xfrm>
            <a:off x="1802880" y="2874960"/>
            <a:ext cx="1466280" cy="39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" sz="1400" spc="-1" strike="noStrike">
                <a:solidFill>
                  <a:srgbClr val="000000"/>
                </a:solidFill>
                <a:latin typeface="Arial"/>
                <a:ea typeface="Arial"/>
              </a:rPr>
              <a:t>Spatial soliton 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398" name="Google Shape;512;p49"/>
          <p:cNvSpPr/>
          <p:nvPr/>
        </p:nvSpPr>
        <p:spPr>
          <a:xfrm>
            <a:off x="5180760" y="2874960"/>
            <a:ext cx="1911600" cy="39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" sz="1400" spc="-1" strike="noStrike">
                <a:solidFill>
                  <a:srgbClr val="000000"/>
                </a:solidFill>
                <a:latin typeface="Arial"/>
                <a:ea typeface="Arial"/>
              </a:rPr>
              <a:t>Temporal soliton 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399" name="Google Shape;513;p49"/>
          <p:cNvSpPr/>
          <p:nvPr/>
        </p:nvSpPr>
        <p:spPr>
          <a:xfrm>
            <a:off x="1802880" y="3275280"/>
            <a:ext cx="1466280" cy="39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" sz="1400" spc="-1" strike="noStrike">
                <a:solidFill>
                  <a:srgbClr val="000000"/>
                </a:solidFill>
                <a:latin typeface="Arial"/>
                <a:ea typeface="Arial"/>
              </a:rPr>
              <a:t>Diffraction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400" name="Google Shape;514;p49"/>
          <p:cNvSpPr/>
          <p:nvPr/>
        </p:nvSpPr>
        <p:spPr>
          <a:xfrm>
            <a:off x="5180760" y="3296880"/>
            <a:ext cx="1466280" cy="39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" sz="1400" spc="-1" strike="noStrike">
                <a:solidFill>
                  <a:srgbClr val="000000"/>
                </a:solidFill>
                <a:latin typeface="Arial"/>
                <a:ea typeface="Arial"/>
              </a:rPr>
              <a:t>Dispersion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401" name="Google Shape;515;p49"/>
          <p:cNvSpPr/>
          <p:nvPr/>
        </p:nvSpPr>
        <p:spPr>
          <a:xfrm>
            <a:off x="1765080" y="3675600"/>
            <a:ext cx="1466280" cy="39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" sz="1400" spc="-1" strike="noStrike">
                <a:solidFill>
                  <a:srgbClr val="000000"/>
                </a:solidFill>
                <a:latin typeface="Arial"/>
                <a:ea typeface="Arial"/>
              </a:rPr>
              <a:t>Self-focalisation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402" name="Google Shape;516;p49"/>
          <p:cNvSpPr/>
          <p:nvPr/>
        </p:nvSpPr>
        <p:spPr>
          <a:xfrm>
            <a:off x="5180760" y="3718800"/>
            <a:ext cx="1466280" cy="39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" sz="1400" spc="-1" strike="noStrike">
                <a:solidFill>
                  <a:srgbClr val="000000"/>
                </a:solidFill>
                <a:latin typeface="Arial"/>
                <a:ea typeface="Arial"/>
              </a:rPr>
              <a:t>Self-modulation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403" name="Google Shape;517;p49"/>
          <p:cNvSpPr/>
          <p:nvPr/>
        </p:nvSpPr>
        <p:spPr>
          <a:xfrm>
            <a:off x="2281320" y="4075560"/>
            <a:ext cx="302760" cy="39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" sz="1400" spc="-1" strike="noStrike">
                <a:solidFill>
                  <a:srgbClr val="000000"/>
                </a:solidFill>
                <a:latin typeface="Arial"/>
                <a:ea typeface="Arial"/>
              </a:rPr>
              <a:t>x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404" name="Google Shape;518;p49"/>
          <p:cNvSpPr/>
          <p:nvPr/>
        </p:nvSpPr>
        <p:spPr>
          <a:xfrm>
            <a:off x="5619240" y="4075560"/>
            <a:ext cx="302760" cy="39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" sz="1400" spc="-1" strike="noStrike">
                <a:solidFill>
                  <a:srgbClr val="000000"/>
                </a:solidFill>
                <a:latin typeface="Arial"/>
                <a:ea typeface="Arial"/>
              </a:rPr>
              <a:t>τ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405" name="Google Shape;519;p49"/>
          <p:cNvSpPr/>
          <p:nvPr/>
        </p:nvSpPr>
        <p:spPr>
          <a:xfrm>
            <a:off x="1939320" y="4475880"/>
            <a:ext cx="1466280" cy="39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" sz="1400" spc="-1" strike="noStrike">
                <a:solidFill>
                  <a:srgbClr val="000000"/>
                </a:solidFill>
                <a:latin typeface="Arial"/>
                <a:ea typeface="Arial"/>
              </a:rPr>
              <a:t>Impulsion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406" name="Google Shape;520;p49"/>
          <p:cNvSpPr/>
          <p:nvPr/>
        </p:nvSpPr>
        <p:spPr>
          <a:xfrm>
            <a:off x="5469840" y="4438440"/>
            <a:ext cx="726120" cy="39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" sz="1400" spc="-1" strike="noStrike">
                <a:solidFill>
                  <a:srgbClr val="000000"/>
                </a:solidFill>
                <a:latin typeface="Arial"/>
                <a:ea typeface="Arial"/>
              </a:rPr>
              <a:t>Beam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407" name="Google Shape;521;p49"/>
          <p:cNvSpPr/>
          <p:nvPr/>
        </p:nvSpPr>
        <p:spPr>
          <a:xfrm flipH="1" rot="10800000">
            <a:off x="3270240" y="3063960"/>
            <a:ext cx="1743120" cy="11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595959"/>
            </a:solidFill>
            <a:round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08" name="Google Shape;522;p49"/>
          <p:cNvSpPr/>
          <p:nvPr/>
        </p:nvSpPr>
        <p:spPr>
          <a:xfrm flipH="1" rot="10800000">
            <a:off x="3304080" y="3470040"/>
            <a:ext cx="1743120" cy="11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595959"/>
            </a:solidFill>
            <a:round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09" name="Google Shape;523;p49"/>
          <p:cNvSpPr/>
          <p:nvPr/>
        </p:nvSpPr>
        <p:spPr>
          <a:xfrm flipH="1" rot="10800000">
            <a:off x="3304080" y="3922200"/>
            <a:ext cx="1743120" cy="11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595959"/>
            </a:solidFill>
            <a:round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10" name="Google Shape;524;p49"/>
          <p:cNvSpPr/>
          <p:nvPr/>
        </p:nvSpPr>
        <p:spPr>
          <a:xfrm flipH="1" rot="10800000">
            <a:off x="3304080" y="4270320"/>
            <a:ext cx="1743120" cy="11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595959"/>
            </a:solidFill>
            <a:round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11" name="Google Shape;525;p49"/>
          <p:cNvSpPr/>
          <p:nvPr/>
        </p:nvSpPr>
        <p:spPr>
          <a:xfrm flipH="1" rot="10800000">
            <a:off x="3337920" y="4670640"/>
            <a:ext cx="1743120" cy="11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595959"/>
            </a:solidFill>
            <a:round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412" name="Google Shape;526;p49" descr=""/>
          <p:cNvPicPr/>
          <p:nvPr/>
        </p:nvPicPr>
        <p:blipFill>
          <a:blip r:embed="rId2"/>
          <a:srcRect l="3143" t="41438" r="80937" b="24238"/>
          <a:stretch/>
        </p:blipFill>
        <p:spPr>
          <a:xfrm>
            <a:off x="3195000" y="1521360"/>
            <a:ext cx="253440" cy="2613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7" dur="indefinite" restart="never" nodeType="tmRoot">
          <p:childTnLst>
            <p:seq>
              <p:cTn id="48" dur="indefinite" nodeType="mainSeq">
                <p:childTnLst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 fontScale="91000"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" sz="2800" spc="-1" strike="noStrike">
                <a:solidFill>
                  <a:srgbClr val="000000"/>
                </a:solidFill>
                <a:latin typeface="Arial"/>
                <a:ea typeface="Arial"/>
              </a:rPr>
              <a:t>Phase self-modulation: Nonlinear effect</a:t>
            </a:r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4" name="Google Shape;532;p50"/>
          <p:cNvSpPr/>
          <p:nvPr/>
        </p:nvSpPr>
        <p:spPr>
          <a:xfrm>
            <a:off x="43560" y="1069560"/>
            <a:ext cx="6774480" cy="608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" sz="1400" spc="-1" strike="noStrike">
                <a:solidFill>
                  <a:srgbClr val="000000"/>
                </a:solidFill>
                <a:latin typeface="Arial"/>
                <a:ea typeface="Arial"/>
              </a:rPr>
              <a:t>In the same way as in the transverse dimension, the equation admits solutions that propagate without temporal deformation, that is, a temporal soliton:</a:t>
            </a:r>
            <a:endParaRPr b="0" lang="fr-FR" sz="1400" spc="-1" strike="noStrike">
              <a:latin typeface="Arial"/>
            </a:endParaRPr>
          </a:p>
        </p:txBody>
      </p:sp>
      <p:pic>
        <p:nvPicPr>
          <p:cNvPr id="415" name="Google Shape;533;p50" descr=""/>
          <p:cNvPicPr/>
          <p:nvPr/>
        </p:nvPicPr>
        <p:blipFill>
          <a:blip r:embed="rId1"/>
          <a:stretch/>
        </p:blipFill>
        <p:spPr>
          <a:xfrm>
            <a:off x="1590840" y="1806840"/>
            <a:ext cx="2811600" cy="709560"/>
          </a:xfrm>
          <a:prstGeom prst="rect">
            <a:avLst/>
          </a:prstGeom>
          <a:ln w="0">
            <a:noFill/>
          </a:ln>
        </p:spPr>
      </p:pic>
      <p:pic>
        <p:nvPicPr>
          <p:cNvPr id="416" name="Google Shape;534;p50" descr=""/>
          <p:cNvPicPr/>
          <p:nvPr/>
        </p:nvPicPr>
        <p:blipFill>
          <a:blip r:embed="rId2"/>
          <a:stretch/>
        </p:blipFill>
        <p:spPr>
          <a:xfrm>
            <a:off x="762480" y="2697480"/>
            <a:ext cx="1687680" cy="843480"/>
          </a:xfrm>
          <a:prstGeom prst="rect">
            <a:avLst/>
          </a:prstGeom>
          <a:ln w="0">
            <a:noFill/>
          </a:ln>
        </p:spPr>
      </p:pic>
      <p:pic>
        <p:nvPicPr>
          <p:cNvPr id="417" name="Google Shape;535;p50" descr=""/>
          <p:cNvPicPr/>
          <p:nvPr/>
        </p:nvPicPr>
        <p:blipFill>
          <a:blip r:embed="rId3"/>
          <a:stretch/>
        </p:blipFill>
        <p:spPr>
          <a:xfrm>
            <a:off x="3070080" y="2603520"/>
            <a:ext cx="2928600" cy="843480"/>
          </a:xfrm>
          <a:prstGeom prst="rect">
            <a:avLst/>
          </a:prstGeom>
          <a:ln w="0">
            <a:noFill/>
          </a:ln>
        </p:spPr>
      </p:pic>
      <p:sp>
        <p:nvSpPr>
          <p:cNvPr id="418" name="Google Shape;536;p50"/>
          <p:cNvSpPr/>
          <p:nvPr/>
        </p:nvSpPr>
        <p:spPr>
          <a:xfrm>
            <a:off x="99720" y="2486160"/>
            <a:ext cx="747000" cy="39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" sz="1400" spc="-1" strike="noStrike">
                <a:solidFill>
                  <a:srgbClr val="000000"/>
                </a:solidFill>
                <a:latin typeface="Arial"/>
                <a:ea typeface="Arial"/>
              </a:rPr>
              <a:t>With: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419" name="Google Shape;537;p50"/>
          <p:cNvSpPr/>
          <p:nvPr/>
        </p:nvSpPr>
        <p:spPr>
          <a:xfrm>
            <a:off x="105840" y="4888440"/>
            <a:ext cx="3972600" cy="21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07280" bIns="10728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" sz="700" spc="-1" strike="noStrike">
                <a:solidFill>
                  <a:srgbClr val="000000"/>
                </a:solidFill>
                <a:latin typeface="Arial"/>
                <a:ea typeface="Arial"/>
              </a:rPr>
              <a:t>Kuriakose, V. C., &amp; Porsezian, K. </a:t>
            </a:r>
            <a:r>
              <a:rPr b="0" i="1" lang="fr" sz="700" spc="-1" strike="noStrike">
                <a:solidFill>
                  <a:srgbClr val="000000"/>
                </a:solidFill>
                <a:latin typeface="Arial"/>
                <a:ea typeface="Arial"/>
              </a:rPr>
              <a:t>Elements of optical solitons: An overview. Resonance, </a:t>
            </a:r>
            <a:r>
              <a:rPr b="0" lang="fr" sz="700" spc="-1" strike="noStrike">
                <a:solidFill>
                  <a:srgbClr val="000000"/>
                </a:solidFill>
                <a:latin typeface="Arial"/>
                <a:ea typeface="Arial"/>
              </a:rPr>
              <a:t>(2010)</a:t>
            </a:r>
            <a:endParaRPr b="0" lang="fr-FR" sz="700" spc="-1" strike="noStrike">
              <a:latin typeface="Arial"/>
            </a:endParaRPr>
          </a:p>
        </p:txBody>
      </p:sp>
      <p:pic>
        <p:nvPicPr>
          <p:cNvPr id="420" name="Google Shape;538;p50" descr=""/>
          <p:cNvPicPr/>
          <p:nvPr/>
        </p:nvPicPr>
        <p:blipFill>
          <a:blip r:embed="rId4"/>
          <a:stretch/>
        </p:blipFill>
        <p:spPr>
          <a:xfrm>
            <a:off x="6297480" y="1726200"/>
            <a:ext cx="2733840" cy="1766520"/>
          </a:xfrm>
          <a:prstGeom prst="rect">
            <a:avLst/>
          </a:prstGeom>
          <a:ln w="0">
            <a:noFill/>
          </a:ln>
        </p:spPr>
      </p:pic>
      <p:sp>
        <p:nvSpPr>
          <p:cNvPr id="421" name="Google Shape;539;p50"/>
          <p:cNvSpPr/>
          <p:nvPr/>
        </p:nvSpPr>
        <p:spPr>
          <a:xfrm>
            <a:off x="529920" y="4014720"/>
            <a:ext cx="5578200" cy="39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" sz="1400" spc="-1" strike="noStrike">
                <a:solidFill>
                  <a:srgbClr val="000000"/>
                </a:solidFill>
                <a:latin typeface="Arial"/>
                <a:ea typeface="Arial"/>
              </a:rPr>
              <a:t>Creation of a soliton that propagates without deformation</a:t>
            </a:r>
            <a:endParaRPr b="0" lang="fr-FR" sz="1400" spc="-1" strike="noStrike">
              <a:latin typeface="Arial"/>
            </a:endParaRPr>
          </a:p>
        </p:txBody>
      </p:sp>
      <p:pic>
        <p:nvPicPr>
          <p:cNvPr id="422" name="Google Shape;540;p50" descr=""/>
          <p:cNvPicPr/>
          <p:nvPr/>
        </p:nvPicPr>
        <p:blipFill>
          <a:blip r:embed="rId5"/>
          <a:srcRect l="3143" t="41438" r="80937" b="24238"/>
          <a:stretch/>
        </p:blipFill>
        <p:spPr>
          <a:xfrm>
            <a:off x="1965240" y="2785320"/>
            <a:ext cx="253440" cy="261360"/>
          </a:xfrm>
          <a:prstGeom prst="rect">
            <a:avLst/>
          </a:prstGeom>
          <a:ln w="0">
            <a:noFill/>
          </a:ln>
        </p:spPr>
      </p:pic>
      <p:pic>
        <p:nvPicPr>
          <p:cNvPr id="423" name="Google Shape;541;p50" descr=""/>
          <p:cNvPicPr/>
          <p:nvPr/>
        </p:nvPicPr>
        <p:blipFill>
          <a:blip r:embed="rId6"/>
          <a:srcRect l="3143" t="41438" r="80937" b="24238"/>
          <a:stretch/>
        </p:blipFill>
        <p:spPr>
          <a:xfrm>
            <a:off x="4078800" y="2751120"/>
            <a:ext cx="253440" cy="2613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 fontScale="91000"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" sz="2800" spc="-1" strike="noStrike">
                <a:solidFill>
                  <a:srgbClr val="000000"/>
                </a:solidFill>
                <a:latin typeface="Arial"/>
                <a:ea typeface="Arial"/>
              </a:rPr>
              <a:t>Phase self-modulation: Nonlinear effect</a:t>
            </a:r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5" name="Google Shape;547;p51"/>
          <p:cNvSpPr/>
          <p:nvPr/>
        </p:nvSpPr>
        <p:spPr>
          <a:xfrm>
            <a:off x="5093280" y="1873800"/>
            <a:ext cx="4128120" cy="88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 marL="457200" indent="-317520">
              <a:lnSpc>
                <a:spcPct val="100000"/>
              </a:lnSpc>
              <a:buClr>
                <a:srgbClr val="000000"/>
              </a:buClr>
              <a:buFont typeface="Arial"/>
              <a:buChar char="●"/>
            </a:pPr>
            <a:r>
              <a:rPr b="0" lang="fr" sz="1400" spc="-1" strike="noStrike">
                <a:solidFill>
                  <a:srgbClr val="000000"/>
                </a:solidFill>
                <a:latin typeface="Arial"/>
                <a:ea typeface="Arial"/>
              </a:rPr>
              <a:t>For the dispersion and self-phase modulation to compensate each other, D</a:t>
            </a:r>
            <a:r>
              <a:rPr b="0" lang="fr" sz="1400" spc="-1" strike="noStrike" baseline="-25000">
                <a:solidFill>
                  <a:srgbClr val="000000"/>
                </a:solidFill>
                <a:latin typeface="Arial"/>
                <a:ea typeface="Arial"/>
              </a:rPr>
              <a:t>0</a:t>
            </a:r>
            <a:r>
              <a:rPr b="0" lang="fr" sz="1400" spc="-1" strike="noStrike">
                <a:solidFill>
                  <a:srgbClr val="000000"/>
                </a:solidFill>
                <a:latin typeface="Arial"/>
                <a:ea typeface="Arial"/>
              </a:rPr>
              <a:t> and n</a:t>
            </a:r>
            <a:r>
              <a:rPr b="0" lang="fr" sz="1400" spc="-1" strike="noStrike" baseline="-25000">
                <a:solidFill>
                  <a:srgbClr val="000000"/>
                </a:solidFill>
                <a:latin typeface="Arial"/>
                <a:ea typeface="Arial"/>
              </a:rPr>
              <a:t>2</a:t>
            </a:r>
            <a:r>
              <a:rPr b="0" lang="fr" sz="1400" spc="-1" strike="noStrike">
                <a:solidFill>
                  <a:srgbClr val="000000"/>
                </a:solidFill>
                <a:latin typeface="Arial"/>
                <a:ea typeface="Arial"/>
              </a:rPr>
              <a:t> must have opposite signs.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426" name="Google Shape;548;p51"/>
          <p:cNvSpPr/>
          <p:nvPr/>
        </p:nvSpPr>
        <p:spPr>
          <a:xfrm>
            <a:off x="105840" y="4888440"/>
            <a:ext cx="3972600" cy="21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07280" bIns="10728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" sz="700" spc="-1" strike="noStrike">
                <a:solidFill>
                  <a:srgbClr val="000000"/>
                </a:solidFill>
                <a:latin typeface="Arial"/>
                <a:ea typeface="Arial"/>
              </a:rPr>
              <a:t>Kuriakose, V. C., &amp; Porsezian, K. </a:t>
            </a:r>
            <a:r>
              <a:rPr b="0" i="1" lang="fr" sz="700" spc="-1" strike="noStrike">
                <a:solidFill>
                  <a:srgbClr val="000000"/>
                </a:solidFill>
                <a:latin typeface="Arial"/>
                <a:ea typeface="Arial"/>
              </a:rPr>
              <a:t>Elements of optical solitons: An overview. Resonance, </a:t>
            </a:r>
            <a:r>
              <a:rPr b="0" lang="fr" sz="700" spc="-1" strike="noStrike">
                <a:solidFill>
                  <a:srgbClr val="000000"/>
                </a:solidFill>
                <a:latin typeface="Arial"/>
                <a:ea typeface="Arial"/>
              </a:rPr>
              <a:t>(2010)</a:t>
            </a:r>
            <a:endParaRPr b="0" lang="fr-FR" sz="700" spc="-1" strike="noStrike">
              <a:latin typeface="Arial"/>
            </a:endParaRPr>
          </a:p>
        </p:txBody>
      </p:sp>
      <p:sp>
        <p:nvSpPr>
          <p:cNvPr id="427" name="Google Shape;549;p51"/>
          <p:cNvSpPr/>
          <p:nvPr/>
        </p:nvSpPr>
        <p:spPr>
          <a:xfrm>
            <a:off x="5121000" y="3132000"/>
            <a:ext cx="3910320" cy="63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 marL="457200" indent="-317520">
              <a:lnSpc>
                <a:spcPct val="100000"/>
              </a:lnSpc>
              <a:buClr>
                <a:srgbClr val="000000"/>
              </a:buClr>
              <a:buFont typeface="Arial"/>
              <a:buChar char="●"/>
            </a:pPr>
            <a:r>
              <a:rPr b="0" lang="fr" sz="1400" spc="-1" strike="noStrike">
                <a:solidFill>
                  <a:srgbClr val="000000"/>
                </a:solidFill>
                <a:latin typeface="Arial"/>
                <a:ea typeface="Arial"/>
              </a:rPr>
              <a:t>One way to obtain temporal solitons is to have materials where n</a:t>
            </a:r>
            <a:r>
              <a:rPr b="0" lang="fr" sz="1400" spc="-1" strike="noStrike" baseline="-25000">
                <a:solidFill>
                  <a:srgbClr val="000000"/>
                </a:solidFill>
                <a:latin typeface="Arial"/>
                <a:ea typeface="Arial"/>
              </a:rPr>
              <a:t>2</a:t>
            </a:r>
            <a:r>
              <a:rPr b="0" lang="fr" sz="1400" spc="-1" strike="noStrike">
                <a:solidFill>
                  <a:srgbClr val="000000"/>
                </a:solidFill>
                <a:latin typeface="Arial"/>
                <a:ea typeface="Arial"/>
              </a:rPr>
              <a:t> &lt; 0 and D</a:t>
            </a:r>
            <a:r>
              <a:rPr b="0" lang="fr" sz="1400" spc="-1" strike="noStrike" baseline="-25000">
                <a:solidFill>
                  <a:srgbClr val="000000"/>
                </a:solidFill>
                <a:latin typeface="Arial"/>
                <a:ea typeface="Arial"/>
              </a:rPr>
              <a:t>0</a:t>
            </a:r>
            <a:r>
              <a:rPr b="0" lang="fr" sz="1400" spc="-1" strike="noStrike">
                <a:solidFill>
                  <a:srgbClr val="000000"/>
                </a:solidFill>
                <a:latin typeface="Arial"/>
                <a:ea typeface="Arial"/>
              </a:rPr>
              <a:t> &gt; 0</a:t>
            </a:r>
            <a:endParaRPr b="0" lang="fr-FR" sz="1400" spc="-1" strike="noStrike">
              <a:latin typeface="Arial"/>
            </a:endParaRPr>
          </a:p>
        </p:txBody>
      </p:sp>
      <p:pic>
        <p:nvPicPr>
          <p:cNvPr id="428" name="Google Shape;550;p51" descr=""/>
          <p:cNvPicPr/>
          <p:nvPr/>
        </p:nvPicPr>
        <p:blipFill>
          <a:blip r:embed="rId1"/>
          <a:stretch/>
        </p:blipFill>
        <p:spPr>
          <a:xfrm>
            <a:off x="687960" y="1437840"/>
            <a:ext cx="3727080" cy="279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987480" y="621720"/>
            <a:ext cx="7320960" cy="4316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rmAutofit fontScale="50000"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" sz="3200" spc="-1" strike="noStrike">
                <a:solidFill>
                  <a:srgbClr val="000000"/>
                </a:solidFill>
                <a:latin typeface="Arial"/>
                <a:ea typeface="Arial"/>
              </a:rPr>
              <a:t>why do we use the propagation of pulses in dispersive media?</a:t>
            </a: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Google Shape;79;p16"/>
          <p:cNvSpPr/>
          <p:nvPr/>
        </p:nvSpPr>
        <p:spPr>
          <a:xfrm>
            <a:off x="4393440" y="1734840"/>
            <a:ext cx="4327560" cy="273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 marL="457200" indent="-317520">
              <a:lnSpc>
                <a:spcPct val="100000"/>
              </a:lnSpc>
              <a:buClr>
                <a:srgbClr val="000000"/>
              </a:buClr>
              <a:buFont typeface="Arial"/>
              <a:buChar char="●"/>
            </a:pPr>
            <a:r>
              <a:rPr b="0" lang="fr" sz="1400" spc="-1" strike="noStrike">
                <a:solidFill>
                  <a:srgbClr val="000000"/>
                </a:solidFill>
                <a:latin typeface="Arial"/>
                <a:ea typeface="Arial"/>
              </a:rPr>
              <a:t>Dispersion in this context is essentially the dependence of the refractive index of the material on the frequency of the light.</a:t>
            </a:r>
            <a:endParaRPr b="0" lang="fr-FR" sz="1400" spc="-1" strike="noStrike">
              <a:latin typeface="Arial"/>
            </a:endParaRPr>
          </a:p>
          <a:p>
            <a:pPr marL="914400">
              <a:lnSpc>
                <a:spcPct val="100000"/>
              </a:lnSpc>
              <a:buNone/>
              <a:tabLst>
                <a:tab algn="l" pos="0"/>
              </a:tabLst>
            </a:pPr>
            <a:endParaRPr b="0" lang="fr-FR" sz="1400" spc="-1" strike="noStrike">
              <a:latin typeface="Arial"/>
            </a:endParaRPr>
          </a:p>
          <a:p>
            <a:pPr marL="457200" indent="-317520">
              <a:lnSpc>
                <a:spcPct val="100000"/>
              </a:lnSpc>
              <a:buClr>
                <a:srgbClr val="000000"/>
              </a:buClr>
              <a:buFont typeface="Arial"/>
              <a:buChar char="●"/>
              <a:tabLst>
                <a:tab algn="l" pos="0"/>
              </a:tabLst>
            </a:pPr>
            <a:r>
              <a:rPr b="0" lang="fr" sz="14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b="0" lang="fr" sz="1400" spc="-1" strike="noStrike">
                <a:solidFill>
                  <a:srgbClr val="000000"/>
                </a:solidFill>
                <a:latin typeface="Arial"/>
                <a:ea typeface="Arial"/>
              </a:rPr>
              <a:t>This phenomenon affects how and to what depth different wavelengths of light are absorbed in the semiconductor material. </a:t>
            </a:r>
            <a:endParaRPr b="0" lang="fr-FR" sz="1400" spc="-1" strike="noStrike">
              <a:latin typeface="Arial"/>
            </a:endParaRPr>
          </a:p>
          <a:p>
            <a:pPr marL="914400">
              <a:lnSpc>
                <a:spcPct val="100000"/>
              </a:lnSpc>
              <a:buNone/>
              <a:tabLst>
                <a:tab algn="l" pos="0"/>
              </a:tabLst>
            </a:pPr>
            <a:endParaRPr b="0" lang="fr-FR" sz="1400" spc="-1" strike="noStrike">
              <a:latin typeface="Arial"/>
            </a:endParaRPr>
          </a:p>
          <a:p>
            <a:pPr marL="457200" indent="-317520">
              <a:lnSpc>
                <a:spcPct val="100000"/>
              </a:lnSpc>
              <a:buClr>
                <a:srgbClr val="000000"/>
              </a:buClr>
              <a:buFont typeface="Arial"/>
              <a:buChar char="●"/>
              <a:tabLst>
                <a:tab algn="l" pos="0"/>
              </a:tabLst>
            </a:pPr>
            <a:r>
              <a:rPr b="0" lang="fr" sz="1400" spc="-1" strike="noStrike">
                <a:solidFill>
                  <a:srgbClr val="000000"/>
                </a:solidFill>
                <a:latin typeface="Arial"/>
                <a:ea typeface="Arial"/>
              </a:rPr>
              <a:t>In a solar cell, optimising dispersion means maximising the absorption of light at different wavelengths to increase photovoltaic conversion efficiency.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98" name="Google Shape;80;p16"/>
          <p:cNvSpPr/>
          <p:nvPr/>
        </p:nvSpPr>
        <p:spPr>
          <a:xfrm>
            <a:off x="298800" y="1239120"/>
            <a:ext cx="2920320" cy="54792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99" name="Google Shape;81;p16" descr=""/>
          <p:cNvPicPr/>
          <p:nvPr/>
        </p:nvPicPr>
        <p:blipFill>
          <a:blip r:embed="rId1"/>
          <a:stretch/>
        </p:blipFill>
        <p:spPr>
          <a:xfrm>
            <a:off x="320760" y="2082600"/>
            <a:ext cx="3259440" cy="1785600"/>
          </a:xfrm>
          <a:prstGeom prst="rect">
            <a:avLst/>
          </a:prstGeom>
          <a:ln w="0">
            <a:noFill/>
          </a:ln>
        </p:spPr>
      </p:pic>
      <p:sp>
        <p:nvSpPr>
          <p:cNvPr id="100" name="Google Shape;82;p16"/>
          <p:cNvSpPr/>
          <p:nvPr/>
        </p:nvSpPr>
        <p:spPr>
          <a:xfrm>
            <a:off x="472680" y="3932280"/>
            <a:ext cx="2999520" cy="39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" sz="1400" spc="-1" strike="noStrike">
                <a:solidFill>
                  <a:srgbClr val="000000"/>
                </a:solidFill>
                <a:latin typeface="Arial"/>
                <a:ea typeface="Arial"/>
              </a:rPr>
              <a:t>renewable energy &amp; solar cells</a:t>
            </a:r>
            <a:endParaRPr b="0" lang="fr-FR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 fontScale="71000"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" sz="3600" spc="-1" strike="noStrike">
                <a:solidFill>
                  <a:srgbClr val="000000"/>
                </a:solidFill>
                <a:latin typeface="Arial"/>
                <a:ea typeface="Arial"/>
              </a:rPr>
              <a:t>Conclusion</a:t>
            </a:r>
            <a:endParaRPr b="0" lang="fr-FR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0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8520120" cy="888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/>
          </a:bodyPr>
          <a:p>
            <a:pPr marL="457200" indent="-334440">
              <a:lnSpc>
                <a:spcPct val="115000"/>
              </a:lnSpc>
              <a:buClr>
                <a:srgbClr val="000000"/>
              </a:buClr>
              <a:buFont typeface="Arial"/>
              <a:buChar char="-"/>
            </a:pPr>
            <a:r>
              <a:rPr b="0" lang="fr" sz="1800" spc="-1" strike="noStrike">
                <a:solidFill>
                  <a:srgbClr val="000000"/>
                </a:solidFill>
                <a:latin typeface="Arial"/>
                <a:ea typeface="Arial"/>
              </a:rPr>
              <a:t>The propagation of pulses is strongly influenced by the dispersion of the medium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spcAft>
                <a:spcPts val="1199"/>
              </a:spcAft>
              <a:buNone/>
              <a:tabLst>
                <a:tab algn="l" pos="0"/>
              </a:tabLst>
            </a:pP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1" name="Google Shape;557;p52"/>
          <p:cNvSpPr/>
          <p:nvPr/>
        </p:nvSpPr>
        <p:spPr>
          <a:xfrm>
            <a:off x="2325240" y="1826280"/>
            <a:ext cx="4644000" cy="526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" sz="1800" spc="-1" strike="noStrike">
                <a:solidFill>
                  <a:srgbClr val="000000"/>
                </a:solidFill>
                <a:latin typeface="Arial"/>
                <a:ea typeface="Arial"/>
              </a:rPr>
              <a:t>Linear effect →Group velocity dispersion </a:t>
            </a: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fr-FR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fr-FR" sz="15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fr-FR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fr-FR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fr-FR" sz="1800" spc="-1" strike="noStrike">
              <a:latin typeface="Arial"/>
            </a:endParaRPr>
          </a:p>
        </p:txBody>
      </p:sp>
      <p:sp>
        <p:nvSpPr>
          <p:cNvPr id="432" name="Google Shape;558;p52"/>
          <p:cNvSpPr/>
          <p:nvPr/>
        </p:nvSpPr>
        <p:spPr>
          <a:xfrm>
            <a:off x="5024160" y="2602080"/>
            <a:ext cx="2999520" cy="608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" sz="1400" spc="-1" strike="noStrike">
                <a:solidFill>
                  <a:srgbClr val="000000"/>
                </a:solidFill>
                <a:latin typeface="Arial"/>
                <a:ea typeface="Arial"/>
              </a:rPr>
              <a:t>High frequencies propagate less quickly than low frequencies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433" name="Google Shape;559;p52"/>
          <p:cNvSpPr/>
          <p:nvPr/>
        </p:nvSpPr>
        <p:spPr>
          <a:xfrm>
            <a:off x="1327680" y="2602080"/>
            <a:ext cx="3461760" cy="608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" sz="1400" spc="-1" strike="noStrike">
                <a:solidFill>
                  <a:srgbClr val="000000"/>
                </a:solidFill>
                <a:latin typeface="Arial"/>
                <a:ea typeface="Arial"/>
              </a:rPr>
              <a:t>Responsible for pulse spreading and the appearance of a </a:t>
            </a:r>
            <a:r>
              <a:rPr b="0" i="1" lang="fr" sz="1400" spc="-1" strike="noStrike">
                <a:solidFill>
                  <a:srgbClr val="000000"/>
                </a:solidFill>
                <a:latin typeface="Arial"/>
                <a:ea typeface="Arial"/>
              </a:rPr>
              <a:t>frequency  linear chirp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434" name="Google Shape;560;p52"/>
          <p:cNvSpPr/>
          <p:nvPr/>
        </p:nvSpPr>
        <p:spPr>
          <a:xfrm>
            <a:off x="3267720" y="3678480"/>
            <a:ext cx="2999520" cy="63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" sz="1500" spc="-1" strike="noStrike">
                <a:solidFill>
                  <a:srgbClr val="000000"/>
                </a:solidFill>
                <a:latin typeface="Arial"/>
                <a:ea typeface="Arial"/>
              </a:rPr>
              <a:t>possibility to use chirped initial pulse to compress the pulse</a:t>
            </a:r>
            <a:endParaRPr b="0" lang="fr-FR" sz="1500" spc="-1" strike="noStrike">
              <a:latin typeface="Arial"/>
            </a:endParaRPr>
          </a:p>
        </p:txBody>
      </p:sp>
      <p:sp>
        <p:nvSpPr>
          <p:cNvPr id="435" name="Google Shape;561;p52"/>
          <p:cNvSpPr/>
          <p:nvPr/>
        </p:nvSpPr>
        <p:spPr>
          <a:xfrm>
            <a:off x="2243160" y="1706040"/>
            <a:ext cx="4435560" cy="646200"/>
          </a:xfrm>
          <a:prstGeom prst="rect">
            <a:avLst/>
          </a:prstGeom>
          <a:noFill/>
          <a:ln w="9525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6" name="Google Shape;562;p52"/>
          <p:cNvSpPr/>
          <p:nvPr/>
        </p:nvSpPr>
        <p:spPr>
          <a:xfrm>
            <a:off x="1226520" y="2586600"/>
            <a:ext cx="3461760" cy="646200"/>
          </a:xfrm>
          <a:prstGeom prst="rect">
            <a:avLst/>
          </a:prstGeom>
          <a:noFill/>
          <a:ln w="9525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7" name="Google Shape;563;p52"/>
          <p:cNvSpPr/>
          <p:nvPr/>
        </p:nvSpPr>
        <p:spPr>
          <a:xfrm>
            <a:off x="4873320" y="2602080"/>
            <a:ext cx="2886120" cy="646200"/>
          </a:xfrm>
          <a:prstGeom prst="rect">
            <a:avLst/>
          </a:prstGeom>
          <a:noFill/>
          <a:ln w="9525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8" name="Google Shape;564;p52"/>
          <p:cNvSpPr/>
          <p:nvPr/>
        </p:nvSpPr>
        <p:spPr>
          <a:xfrm>
            <a:off x="2916360" y="3678480"/>
            <a:ext cx="3461760" cy="646200"/>
          </a:xfrm>
          <a:prstGeom prst="rect">
            <a:avLst/>
          </a:prstGeom>
          <a:noFill/>
          <a:ln w="9525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9" name="Google Shape;565;p52"/>
          <p:cNvSpPr/>
          <p:nvPr/>
        </p:nvSpPr>
        <p:spPr>
          <a:xfrm>
            <a:off x="3254040" y="2344320"/>
            <a:ext cx="360" cy="214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595959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40" name="Google Shape;566;p52"/>
          <p:cNvSpPr/>
          <p:nvPr/>
        </p:nvSpPr>
        <p:spPr>
          <a:xfrm>
            <a:off x="5738400" y="2344320"/>
            <a:ext cx="360" cy="214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595959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79" dur="indefinite" restart="never" nodeType="tmRoot">
          <p:childTnLst>
            <p:seq>
              <p:cTn id="80" dur="indefinite" nodeType="mainSeq">
                <p:childTnLst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 fontScale="71000"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" sz="3600" spc="-1" strike="noStrike">
                <a:solidFill>
                  <a:srgbClr val="000000"/>
                </a:solidFill>
                <a:latin typeface="Arial"/>
                <a:ea typeface="Arial"/>
              </a:rPr>
              <a:t>Conclusion</a:t>
            </a:r>
            <a:endParaRPr b="0" lang="fr-FR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2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8520120" cy="888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/>
          </a:bodyPr>
          <a:p>
            <a:pPr marL="457200" indent="-334440">
              <a:lnSpc>
                <a:spcPct val="115000"/>
              </a:lnSpc>
              <a:buClr>
                <a:srgbClr val="000000"/>
              </a:buClr>
              <a:buFont typeface="Arial"/>
              <a:buChar char="-"/>
            </a:pPr>
            <a:r>
              <a:rPr b="0" lang="fr" sz="1800" spc="-1" strike="noStrike">
                <a:solidFill>
                  <a:srgbClr val="000000"/>
                </a:solidFill>
                <a:latin typeface="Arial"/>
                <a:ea typeface="Arial"/>
              </a:rPr>
              <a:t>The propagation of pulses is strongly influenced by the dispersion of the medium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spcAft>
                <a:spcPts val="1199"/>
              </a:spcAft>
              <a:buNone/>
              <a:tabLst>
                <a:tab algn="l" pos="0"/>
              </a:tabLst>
            </a:pP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3" name="Google Shape;573;p53"/>
          <p:cNvSpPr/>
          <p:nvPr/>
        </p:nvSpPr>
        <p:spPr>
          <a:xfrm>
            <a:off x="2325240" y="1826280"/>
            <a:ext cx="4644000" cy="526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" sz="1800" spc="-1" strike="noStrike">
                <a:solidFill>
                  <a:srgbClr val="000000"/>
                </a:solidFill>
                <a:latin typeface="Arial"/>
                <a:ea typeface="Arial"/>
              </a:rPr>
              <a:t>Nonlinear effect →Self-phase modulation</a:t>
            </a: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fr-FR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fr-FR" sz="15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fr-FR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fr-FR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fr-FR" sz="1800" spc="-1" strike="noStrike">
              <a:latin typeface="Arial"/>
            </a:endParaRPr>
          </a:p>
        </p:txBody>
      </p:sp>
      <p:sp>
        <p:nvSpPr>
          <p:cNvPr id="444" name="Google Shape;574;p53"/>
          <p:cNvSpPr/>
          <p:nvPr/>
        </p:nvSpPr>
        <p:spPr>
          <a:xfrm>
            <a:off x="5024160" y="2602080"/>
            <a:ext cx="2999520" cy="821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 marL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" sz="1400" spc="-1" strike="noStrike">
                <a:solidFill>
                  <a:srgbClr val="000000"/>
                </a:solidFill>
                <a:latin typeface="Arial"/>
                <a:ea typeface="Arial"/>
              </a:rPr>
              <a:t>No change in the temporal form</a:t>
            </a:r>
            <a:endParaRPr b="0" lang="fr-FR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fr-FR" sz="1400" spc="-1" strike="noStrike">
              <a:latin typeface="Arial"/>
            </a:endParaRPr>
          </a:p>
        </p:txBody>
      </p:sp>
      <p:sp>
        <p:nvSpPr>
          <p:cNvPr id="445" name="Google Shape;575;p53"/>
          <p:cNvSpPr/>
          <p:nvPr/>
        </p:nvSpPr>
        <p:spPr>
          <a:xfrm>
            <a:off x="1334160" y="2509560"/>
            <a:ext cx="3461760" cy="821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" sz="1400" spc="-1" strike="noStrike">
                <a:solidFill>
                  <a:srgbClr val="000000"/>
                </a:solidFill>
                <a:latin typeface="Arial"/>
                <a:ea typeface="Arial"/>
              </a:rPr>
              <a:t>Result to a change in the frequency spectrum with the appearance of </a:t>
            </a:r>
            <a:r>
              <a:rPr b="0" i="1" lang="fr" sz="1400" spc="-1" strike="noStrike">
                <a:solidFill>
                  <a:srgbClr val="000000"/>
                </a:solidFill>
                <a:latin typeface="Arial"/>
                <a:ea typeface="Arial"/>
              </a:rPr>
              <a:t>frequency nonlinear chirp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446" name="Google Shape;576;p53"/>
          <p:cNvSpPr/>
          <p:nvPr/>
        </p:nvSpPr>
        <p:spPr>
          <a:xfrm>
            <a:off x="2325240" y="1670400"/>
            <a:ext cx="4416480" cy="681840"/>
          </a:xfrm>
          <a:prstGeom prst="rect">
            <a:avLst/>
          </a:prstGeom>
          <a:noFill/>
          <a:ln w="9525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7" name="Google Shape;577;p53"/>
          <p:cNvSpPr/>
          <p:nvPr/>
        </p:nvSpPr>
        <p:spPr>
          <a:xfrm>
            <a:off x="1144440" y="2602080"/>
            <a:ext cx="3461760" cy="646200"/>
          </a:xfrm>
          <a:prstGeom prst="rect">
            <a:avLst/>
          </a:prstGeom>
          <a:noFill/>
          <a:ln w="9525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8" name="Google Shape;578;p53"/>
          <p:cNvSpPr/>
          <p:nvPr/>
        </p:nvSpPr>
        <p:spPr>
          <a:xfrm>
            <a:off x="5328000" y="2602080"/>
            <a:ext cx="2886120" cy="646200"/>
          </a:xfrm>
          <a:prstGeom prst="rect">
            <a:avLst/>
          </a:prstGeom>
          <a:noFill/>
          <a:ln w="9525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9" name="Google Shape;579;p53"/>
          <p:cNvSpPr/>
          <p:nvPr/>
        </p:nvSpPr>
        <p:spPr>
          <a:xfrm>
            <a:off x="3254040" y="2344320"/>
            <a:ext cx="360" cy="214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595959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50" name="Google Shape;580;p53"/>
          <p:cNvSpPr/>
          <p:nvPr/>
        </p:nvSpPr>
        <p:spPr>
          <a:xfrm>
            <a:off x="5738400" y="2344320"/>
            <a:ext cx="360" cy="214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595959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09" dur="indefinite" restart="never" nodeType="tmRoot">
          <p:childTnLst>
            <p:seq>
              <p:cTn id="110" dur="indefinite" nodeType="mainSeq">
                <p:childTnLst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 fontScale="71000"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" sz="3600" spc="-1" strike="noStrike">
                <a:solidFill>
                  <a:srgbClr val="000000"/>
                </a:solidFill>
                <a:latin typeface="Arial"/>
                <a:ea typeface="Arial"/>
              </a:rPr>
              <a:t>Conclusion</a:t>
            </a:r>
            <a:endParaRPr b="0" lang="fr-FR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2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8520120" cy="888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/>
          </a:bodyPr>
          <a:p>
            <a:pPr marL="457200" indent="-334440">
              <a:lnSpc>
                <a:spcPct val="115000"/>
              </a:lnSpc>
              <a:buClr>
                <a:srgbClr val="000000"/>
              </a:buClr>
              <a:buFont typeface="Arial"/>
              <a:buChar char="-"/>
            </a:pPr>
            <a:r>
              <a:rPr b="0" lang="fr" sz="1800" spc="-1" strike="noStrike">
                <a:solidFill>
                  <a:srgbClr val="000000"/>
                </a:solidFill>
                <a:latin typeface="Arial"/>
                <a:ea typeface="Arial"/>
              </a:rPr>
              <a:t>The propagation of pulses is strongly influenced by the dispersion of the medium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spcAft>
                <a:spcPts val="1199"/>
              </a:spcAft>
              <a:buNone/>
              <a:tabLst>
                <a:tab algn="l" pos="0"/>
              </a:tabLst>
            </a:pP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3" name="Google Shape;587;p54"/>
          <p:cNvSpPr/>
          <p:nvPr/>
        </p:nvSpPr>
        <p:spPr>
          <a:xfrm>
            <a:off x="120960" y="2131200"/>
            <a:ext cx="4644000" cy="526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" sz="1800" spc="-1" strike="noStrike">
                <a:solidFill>
                  <a:srgbClr val="000000"/>
                </a:solidFill>
                <a:latin typeface="Arial"/>
                <a:ea typeface="Arial"/>
              </a:rPr>
              <a:t>Linear effect →Group velocity dispersion   + </a:t>
            </a: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fr-FR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fr-FR" sz="15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fr-FR" sz="1800" spc="-1" strike="noStrike">
              <a:latin typeface="Arial"/>
            </a:endParaRPr>
          </a:p>
        </p:txBody>
      </p:sp>
      <p:sp>
        <p:nvSpPr>
          <p:cNvPr id="454" name="Google Shape;588;p54"/>
          <p:cNvSpPr/>
          <p:nvPr/>
        </p:nvSpPr>
        <p:spPr>
          <a:xfrm>
            <a:off x="4710240" y="2131200"/>
            <a:ext cx="4644000" cy="526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" sz="1800" spc="-1" strike="noStrike">
                <a:solidFill>
                  <a:srgbClr val="000000"/>
                </a:solidFill>
                <a:latin typeface="Arial"/>
                <a:ea typeface="Arial"/>
              </a:rPr>
              <a:t>Nonlinear effect →Self-phase modulation</a:t>
            </a: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fr-FR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fr-FR" sz="15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fr-FR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fr-FR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fr-FR" sz="1800" spc="-1" strike="noStrike">
              <a:latin typeface="Arial"/>
            </a:endParaRPr>
          </a:p>
        </p:txBody>
      </p:sp>
      <p:sp>
        <p:nvSpPr>
          <p:cNvPr id="455" name="Google Shape;589;p54"/>
          <p:cNvSpPr/>
          <p:nvPr/>
        </p:nvSpPr>
        <p:spPr>
          <a:xfrm>
            <a:off x="120960" y="2053440"/>
            <a:ext cx="4281120" cy="681840"/>
          </a:xfrm>
          <a:prstGeom prst="rect">
            <a:avLst/>
          </a:prstGeom>
          <a:noFill/>
          <a:ln w="9525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6" name="Google Shape;590;p54"/>
          <p:cNvSpPr/>
          <p:nvPr/>
        </p:nvSpPr>
        <p:spPr>
          <a:xfrm>
            <a:off x="4765320" y="2053440"/>
            <a:ext cx="4361760" cy="681840"/>
          </a:xfrm>
          <a:prstGeom prst="rect">
            <a:avLst/>
          </a:prstGeom>
          <a:noFill/>
          <a:ln w="9525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7" name="Google Shape;591;p54"/>
          <p:cNvSpPr/>
          <p:nvPr/>
        </p:nvSpPr>
        <p:spPr>
          <a:xfrm>
            <a:off x="1584720" y="3160080"/>
            <a:ext cx="6921360" cy="1280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 marL="914400" indent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" sz="1700" spc="-1" strike="noStrike">
                <a:solidFill>
                  <a:srgbClr val="000000"/>
                </a:solidFill>
                <a:latin typeface="Arial"/>
                <a:ea typeface="Arial"/>
              </a:rPr>
              <a:t>Compensation for both effects</a:t>
            </a:r>
            <a:endParaRPr b="0" lang="fr-FR" sz="17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" sz="1700" spc="-1" strike="noStrike">
                <a:solidFill>
                  <a:srgbClr val="000000"/>
                </a:solidFill>
                <a:latin typeface="Arial"/>
                <a:ea typeface="Arial"/>
              </a:rPr>
              <a:t>Creation of a soliton that propagates without deformation</a:t>
            </a:r>
            <a:endParaRPr b="0" lang="fr-FR" sz="17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fr-FR" sz="17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fr-FR" sz="2100" spc="-1" strike="noStrike">
              <a:latin typeface="Arial"/>
            </a:endParaRPr>
          </a:p>
        </p:txBody>
      </p:sp>
      <p:sp>
        <p:nvSpPr>
          <p:cNvPr id="458" name="Google Shape;592;p54"/>
          <p:cNvSpPr/>
          <p:nvPr/>
        </p:nvSpPr>
        <p:spPr>
          <a:xfrm>
            <a:off x="1531800" y="3196080"/>
            <a:ext cx="5834520" cy="681840"/>
          </a:xfrm>
          <a:prstGeom prst="rect">
            <a:avLst/>
          </a:prstGeom>
          <a:noFill/>
          <a:ln w="9525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9" name="Google Shape;593;p54"/>
          <p:cNvSpPr/>
          <p:nvPr/>
        </p:nvSpPr>
        <p:spPr>
          <a:xfrm>
            <a:off x="2926800" y="2746080"/>
            <a:ext cx="385920" cy="423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595959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60" name="Google Shape;594;p54"/>
          <p:cNvSpPr/>
          <p:nvPr/>
        </p:nvSpPr>
        <p:spPr>
          <a:xfrm flipH="1">
            <a:off x="5360760" y="2752200"/>
            <a:ext cx="472680" cy="416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595959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33" dur="indefinite" restart="never" nodeType="tmRoot">
          <p:childTnLst>
            <p:seq>
              <p:cTn id="134" dur="indefinite" nodeType="mainSeq">
                <p:childTnLst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 fontScale="71000"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" sz="3600" spc="-1" strike="noStrike">
                <a:solidFill>
                  <a:srgbClr val="000000"/>
                </a:solidFill>
                <a:latin typeface="Arial"/>
                <a:ea typeface="Arial"/>
              </a:rPr>
              <a:t>Conclusion</a:t>
            </a:r>
            <a:endParaRPr b="0" lang="fr-FR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2" name="PlaceHolder 2"/>
          <p:cNvSpPr>
            <a:spLocks noGrp="1"/>
          </p:cNvSpPr>
          <p:nvPr>
            <p:ph/>
          </p:nvPr>
        </p:nvSpPr>
        <p:spPr>
          <a:xfrm>
            <a:off x="280440" y="1314360"/>
            <a:ext cx="8300160" cy="372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 fontScale="29000"/>
          </a:bodyPr>
          <a:p>
            <a:pPr marL="457200" indent="-328680">
              <a:lnSpc>
                <a:spcPct val="115000"/>
              </a:lnSpc>
              <a:buClr>
                <a:srgbClr val="000000"/>
              </a:buClr>
              <a:buFont typeface="Arial"/>
              <a:buChar char="-"/>
            </a:pPr>
            <a:r>
              <a:rPr b="0" lang="fr" sz="6300" spc="-1" strike="noStrike">
                <a:solidFill>
                  <a:srgbClr val="000000"/>
                </a:solidFill>
                <a:latin typeface="Arial"/>
                <a:ea typeface="Arial"/>
              </a:rPr>
              <a:t>The propagation of pulses is strongly influenced by the dispersion of the medium</a:t>
            </a:r>
            <a:endParaRPr b="0" lang="fr-FR" sz="6300" spc="-1" strike="noStrike">
              <a:solidFill>
                <a:srgbClr val="000000"/>
              </a:solidFill>
              <a:latin typeface="Arial"/>
            </a:endParaRPr>
          </a:p>
          <a:p>
            <a:pPr marL="914400">
              <a:lnSpc>
                <a:spcPct val="115000"/>
              </a:lnSpc>
              <a:spcBef>
                <a:spcPts val="1199"/>
              </a:spcBef>
              <a:buNone/>
              <a:tabLst>
                <a:tab algn="l" pos="0"/>
              </a:tabLst>
            </a:pPr>
            <a:endParaRPr b="0" lang="fr-FR" sz="6300" spc="-1" strike="noStrike">
              <a:solidFill>
                <a:srgbClr val="000000"/>
              </a:solidFill>
              <a:latin typeface="Arial"/>
            </a:endParaRPr>
          </a:p>
          <a:p>
            <a:pPr marL="457200" indent="-328680">
              <a:lnSpc>
                <a:spcPct val="100000"/>
              </a:lnSpc>
              <a:spcBef>
                <a:spcPts val="1199"/>
              </a:spcBef>
              <a:buClr>
                <a:srgbClr val="000000"/>
              </a:buClr>
              <a:buFont typeface="Arial"/>
              <a:buChar char="-"/>
              <a:tabLst>
                <a:tab algn="l" pos="0"/>
              </a:tabLst>
            </a:pPr>
            <a:r>
              <a:rPr b="0" lang="fr" sz="6300" spc="-1" strike="noStrike">
                <a:solidFill>
                  <a:srgbClr val="000000"/>
                </a:solidFill>
                <a:latin typeface="Arial"/>
                <a:ea typeface="Arial"/>
              </a:rPr>
              <a:t>In telecommunications, understanding dispersion is essential </a:t>
            </a:r>
            <a:endParaRPr b="0" lang="fr-FR" sz="6300" spc="-1" strike="noStrike">
              <a:solidFill>
                <a:srgbClr val="000000"/>
              </a:solidFill>
              <a:latin typeface="Arial"/>
            </a:endParaRPr>
          </a:p>
          <a:p>
            <a:pPr marL="457200">
              <a:lnSpc>
                <a:spcPct val="100000"/>
              </a:lnSpc>
              <a:buNone/>
              <a:tabLst>
                <a:tab algn="l" pos="0"/>
              </a:tabLst>
            </a:pPr>
            <a:endParaRPr b="0" lang="fr-FR" sz="6300" spc="-1" strike="noStrike">
              <a:solidFill>
                <a:srgbClr val="000000"/>
              </a:solidFill>
              <a:latin typeface="Arial"/>
            </a:endParaRPr>
          </a:p>
          <a:p>
            <a:pPr marL="457200" indent="-328680">
              <a:lnSpc>
                <a:spcPct val="100000"/>
              </a:lnSpc>
              <a:buClr>
                <a:srgbClr val="000000"/>
              </a:buClr>
              <a:buFont typeface="Arial"/>
              <a:buChar char="-"/>
              <a:tabLst>
                <a:tab algn="l" pos="0"/>
              </a:tabLst>
            </a:pPr>
            <a:r>
              <a:rPr b="0" lang="fr" sz="6300" spc="-1" strike="noStrike">
                <a:solidFill>
                  <a:srgbClr val="000000"/>
                </a:solidFill>
                <a:latin typeface="Arial"/>
                <a:ea typeface="Arial"/>
              </a:rPr>
              <a:t>advanced medical techniques, such as magnetic resonance imaging (MRI) and some forms of ultrasound imaging</a:t>
            </a:r>
            <a:endParaRPr b="0" lang="fr-FR" sz="6300" spc="-1" strike="noStrike">
              <a:solidFill>
                <a:srgbClr val="000000"/>
              </a:solidFill>
              <a:latin typeface="Arial"/>
            </a:endParaRPr>
          </a:p>
          <a:p>
            <a:pPr marL="457200">
              <a:lnSpc>
                <a:spcPct val="100000"/>
              </a:lnSpc>
              <a:buNone/>
              <a:tabLst>
                <a:tab algn="l" pos="0"/>
              </a:tabLst>
            </a:pPr>
            <a:endParaRPr b="0" lang="fr-FR" sz="6300" spc="-1" strike="noStrike">
              <a:solidFill>
                <a:srgbClr val="000000"/>
              </a:solidFill>
              <a:latin typeface="Arial"/>
            </a:endParaRPr>
          </a:p>
          <a:p>
            <a:pPr marL="457200" indent="-328680">
              <a:lnSpc>
                <a:spcPct val="100000"/>
              </a:lnSpc>
              <a:buClr>
                <a:srgbClr val="000000"/>
              </a:buClr>
              <a:buFont typeface="Arial"/>
              <a:buChar char="-"/>
              <a:tabLst>
                <a:tab algn="l" pos="0"/>
              </a:tabLst>
            </a:pPr>
            <a:r>
              <a:rPr b="0" lang="fr" sz="6300" spc="-1" strike="noStrike">
                <a:solidFill>
                  <a:srgbClr val="000000"/>
                </a:solidFill>
                <a:latin typeface="Arial"/>
                <a:ea typeface="Arial"/>
              </a:rPr>
              <a:t>renewable energy &amp; solar cells</a:t>
            </a:r>
            <a:endParaRPr b="0" lang="fr-FR" sz="6300" spc="-1" strike="noStrike">
              <a:solidFill>
                <a:srgbClr val="000000"/>
              </a:solidFill>
              <a:latin typeface="Arial"/>
            </a:endParaRPr>
          </a:p>
          <a:p>
            <a:pPr marL="457200">
              <a:lnSpc>
                <a:spcPct val="100000"/>
              </a:lnSpc>
              <a:buNone/>
              <a:tabLst>
                <a:tab algn="l" pos="0"/>
              </a:tabLst>
            </a:pPr>
            <a:endParaRPr b="0" lang="fr-FR" sz="6300" spc="-1" strike="noStrike">
              <a:solidFill>
                <a:srgbClr val="000000"/>
              </a:solidFill>
              <a:latin typeface="Arial"/>
            </a:endParaRPr>
          </a:p>
          <a:p>
            <a:pPr marL="457200" indent="-328680">
              <a:lnSpc>
                <a:spcPct val="100000"/>
              </a:lnSpc>
              <a:buClr>
                <a:srgbClr val="000000"/>
              </a:buClr>
              <a:buFont typeface="Arial"/>
              <a:buChar char="-"/>
              <a:tabLst>
                <a:tab algn="l" pos="0"/>
              </a:tabLst>
            </a:pPr>
            <a:r>
              <a:rPr b="0" lang="fr" sz="6300" spc="-1" strike="noStrike">
                <a:solidFill>
                  <a:srgbClr val="000000"/>
                </a:solidFill>
                <a:latin typeface="Arial"/>
                <a:ea typeface="Arial"/>
              </a:rPr>
              <a:t>Describe the propagation of an electric field along z in 3D and 1D in a Rb cell</a:t>
            </a:r>
            <a:endParaRPr b="0" lang="fr-FR" sz="63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Aft>
                <a:spcPts val="1199"/>
              </a:spcAft>
              <a:buNone/>
              <a:tabLst>
                <a:tab algn="l" pos="0"/>
              </a:tabLst>
            </a:pPr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987480" y="621720"/>
            <a:ext cx="7320960" cy="4316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rmAutofit fontScale="50000"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" sz="3200" spc="-1" strike="noStrike">
                <a:solidFill>
                  <a:srgbClr val="000000"/>
                </a:solidFill>
                <a:latin typeface="Arial"/>
                <a:ea typeface="Arial"/>
              </a:rPr>
              <a:t>why do we use the propagation of pulses in dispersive media?</a:t>
            </a: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" name="Google Shape;88;p17"/>
          <p:cNvSpPr/>
          <p:nvPr/>
        </p:nvSpPr>
        <p:spPr>
          <a:xfrm>
            <a:off x="4742280" y="2220480"/>
            <a:ext cx="4327560" cy="86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 marL="914400" indent="-324000">
              <a:lnSpc>
                <a:spcPct val="100000"/>
              </a:lnSpc>
              <a:buClr>
                <a:srgbClr val="000000"/>
              </a:buClr>
              <a:buFont typeface="Arial"/>
              <a:buChar char="●"/>
            </a:pPr>
            <a:r>
              <a:rPr b="0" lang="fr" sz="1500" spc="-1" strike="noStrike">
                <a:solidFill>
                  <a:srgbClr val="000000"/>
                </a:solidFill>
                <a:latin typeface="Arial"/>
                <a:ea typeface="Arial"/>
              </a:rPr>
              <a:t>Allows us to describe the propagation of an electric field along z in 3D and 1D</a:t>
            </a:r>
            <a:r>
              <a:rPr b="0" lang="fr" sz="1400" spc="-1" strike="noStrike">
                <a:solidFill>
                  <a:srgbClr val="000000"/>
                </a:solidFill>
                <a:latin typeface="Arial"/>
                <a:ea typeface="Arial"/>
              </a:rPr>
              <a:t> in a Rubidium cell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103" name="Google Shape;89;p17"/>
          <p:cNvSpPr/>
          <p:nvPr/>
        </p:nvSpPr>
        <p:spPr>
          <a:xfrm>
            <a:off x="298800" y="1239120"/>
            <a:ext cx="2920320" cy="54792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04" name="Google Shape;90;p17" descr=""/>
          <p:cNvPicPr/>
          <p:nvPr/>
        </p:nvPicPr>
        <p:blipFill>
          <a:blip r:embed="rId1"/>
          <a:srcRect l="970" t="0" r="-970" b="0"/>
          <a:stretch/>
        </p:blipFill>
        <p:spPr>
          <a:xfrm>
            <a:off x="479160" y="1905480"/>
            <a:ext cx="4608720" cy="1615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342720" y="25812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 fontScale="91000"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" sz="2800" spc="-1" strike="noStrike">
                <a:solidFill>
                  <a:srgbClr val="000000"/>
                </a:solidFill>
                <a:latin typeface="Arial"/>
                <a:ea typeface="Arial"/>
              </a:rPr>
              <a:t>Description of the impulse upon entering the medium</a:t>
            </a:r>
            <a:endParaRPr b="0" lang="fr-FR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06" name="Google Shape;96;p18" descr=""/>
          <p:cNvPicPr/>
          <p:nvPr/>
        </p:nvPicPr>
        <p:blipFill>
          <a:blip r:embed="rId1"/>
          <a:stretch/>
        </p:blipFill>
        <p:spPr>
          <a:xfrm>
            <a:off x="1544040" y="1749240"/>
            <a:ext cx="5453640" cy="850320"/>
          </a:xfrm>
          <a:prstGeom prst="rect">
            <a:avLst/>
          </a:prstGeom>
          <a:ln w="0">
            <a:noFill/>
          </a:ln>
        </p:spPr>
      </p:pic>
      <p:pic>
        <p:nvPicPr>
          <p:cNvPr id="107" name="Google Shape;97;p18" descr=""/>
          <p:cNvPicPr/>
          <p:nvPr/>
        </p:nvPicPr>
        <p:blipFill>
          <a:blip r:embed="rId2"/>
          <a:stretch/>
        </p:blipFill>
        <p:spPr>
          <a:xfrm>
            <a:off x="2658960" y="3518280"/>
            <a:ext cx="2912760" cy="710640"/>
          </a:xfrm>
          <a:prstGeom prst="rect">
            <a:avLst/>
          </a:prstGeom>
          <a:ln w="0">
            <a:noFill/>
          </a:ln>
        </p:spPr>
      </p:pic>
      <p:sp>
        <p:nvSpPr>
          <p:cNvPr id="108" name="Google Shape;98;p18"/>
          <p:cNvSpPr/>
          <p:nvPr/>
        </p:nvSpPr>
        <p:spPr>
          <a:xfrm>
            <a:off x="2658960" y="4120560"/>
            <a:ext cx="1867680" cy="174960"/>
          </a:xfrm>
          <a:prstGeom prst="rect">
            <a:avLst/>
          </a:prstGeom>
          <a:solidFill>
            <a:schemeClr val="lt1"/>
          </a:solidFill>
          <a:ln w="9525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9" name="Google Shape;99;p18"/>
          <p:cNvSpPr/>
          <p:nvPr/>
        </p:nvSpPr>
        <p:spPr>
          <a:xfrm>
            <a:off x="235800" y="1128240"/>
            <a:ext cx="8627400" cy="43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" sz="1600" spc="-1" strike="noStrike">
                <a:solidFill>
                  <a:srgbClr val="000000"/>
                </a:solidFill>
                <a:latin typeface="Arial"/>
                <a:ea typeface="Arial"/>
              </a:rPr>
              <a:t>Consider a Gaussian pulse propagating along the z-axis. At z=0, on a dispersive medium:</a:t>
            </a:r>
            <a:endParaRPr b="0" lang="fr-FR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fr-FR" sz="1600" spc="-1" strike="noStrike">
              <a:latin typeface="Arial"/>
            </a:endParaRPr>
          </a:p>
        </p:txBody>
      </p:sp>
      <p:sp>
        <p:nvSpPr>
          <p:cNvPr id="110" name="Google Shape;100;p18"/>
          <p:cNvSpPr/>
          <p:nvPr/>
        </p:nvSpPr>
        <p:spPr>
          <a:xfrm>
            <a:off x="2134080" y="2951640"/>
            <a:ext cx="4452120" cy="392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" sz="1800" spc="-1" strike="noStrike">
                <a:solidFill>
                  <a:srgbClr val="000000"/>
                </a:solidFill>
                <a:latin typeface="Arial"/>
                <a:ea typeface="Arial"/>
              </a:rPr>
              <a:t>with a Gaussian envelope given by :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111" name="Google Shape;101;p18"/>
          <p:cNvSpPr/>
          <p:nvPr/>
        </p:nvSpPr>
        <p:spPr>
          <a:xfrm>
            <a:off x="2702520" y="2304000"/>
            <a:ext cx="1189080" cy="441720"/>
          </a:xfrm>
          <a:prstGeom prst="rect">
            <a:avLst/>
          </a:prstGeom>
          <a:solidFill>
            <a:schemeClr val="lt1"/>
          </a:solidFill>
          <a:ln w="9525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2" name="Google Shape;102;p18"/>
          <p:cNvSpPr/>
          <p:nvPr/>
        </p:nvSpPr>
        <p:spPr>
          <a:xfrm>
            <a:off x="2833200" y="2275560"/>
            <a:ext cx="1014480" cy="39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" sz="1400" spc="-1" strike="noStrike">
                <a:solidFill>
                  <a:srgbClr val="000000"/>
                </a:solidFill>
                <a:latin typeface="Arial"/>
                <a:ea typeface="Arial"/>
              </a:rPr>
              <a:t>Envelope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113" name="Google Shape;103;p18"/>
          <p:cNvSpPr/>
          <p:nvPr/>
        </p:nvSpPr>
        <p:spPr>
          <a:xfrm>
            <a:off x="4971960" y="2178720"/>
            <a:ext cx="1867680" cy="441720"/>
          </a:xfrm>
          <a:prstGeom prst="rect">
            <a:avLst/>
          </a:prstGeom>
          <a:solidFill>
            <a:schemeClr val="lt1"/>
          </a:solidFill>
          <a:ln w="9525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4" name="Google Shape;104;p18"/>
          <p:cNvSpPr/>
          <p:nvPr/>
        </p:nvSpPr>
        <p:spPr>
          <a:xfrm>
            <a:off x="5289840" y="2199600"/>
            <a:ext cx="1677960" cy="608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" sz="1400" spc="-1" strike="noStrike">
                <a:solidFill>
                  <a:srgbClr val="000000"/>
                </a:solidFill>
                <a:latin typeface="Arial"/>
                <a:ea typeface="Arial"/>
              </a:rPr>
              <a:t>Analytical signal</a:t>
            </a:r>
            <a:endParaRPr b="0" lang="fr-FR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fr-FR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342720" y="25812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 fontScale="91000"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" sz="2800" spc="-1" strike="noStrike">
                <a:solidFill>
                  <a:srgbClr val="000000"/>
                </a:solidFill>
                <a:latin typeface="Arial"/>
                <a:ea typeface="Arial"/>
              </a:rPr>
              <a:t>Description of the impulse upon entering the medium</a:t>
            </a:r>
            <a:endParaRPr b="0" lang="fr-FR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fr-FR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Google Shape;110;p19"/>
          <p:cNvSpPr/>
          <p:nvPr/>
        </p:nvSpPr>
        <p:spPr>
          <a:xfrm>
            <a:off x="2681280" y="3922920"/>
            <a:ext cx="1867680" cy="174960"/>
          </a:xfrm>
          <a:prstGeom prst="rect">
            <a:avLst/>
          </a:prstGeom>
          <a:solidFill>
            <a:schemeClr val="lt1"/>
          </a:solidFill>
          <a:ln w="9525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7" name="Google Shape;111;p19"/>
          <p:cNvSpPr/>
          <p:nvPr/>
        </p:nvSpPr>
        <p:spPr>
          <a:xfrm>
            <a:off x="258120" y="930600"/>
            <a:ext cx="8627400" cy="43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" sz="1600" spc="-1" strike="noStrike">
                <a:solidFill>
                  <a:srgbClr val="000000"/>
                </a:solidFill>
                <a:latin typeface="Arial"/>
                <a:ea typeface="Arial"/>
              </a:rPr>
              <a:t>The positive frequency part of the signal, also known as the "analytical signal" is:</a:t>
            </a:r>
            <a:endParaRPr b="0" lang="fr-FR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fr-FR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fr-FR" sz="1600" spc="-1" strike="noStrike">
              <a:latin typeface="Arial"/>
            </a:endParaRPr>
          </a:p>
        </p:txBody>
      </p:sp>
      <p:sp>
        <p:nvSpPr>
          <p:cNvPr id="118" name="Google Shape;112;p19"/>
          <p:cNvSpPr/>
          <p:nvPr/>
        </p:nvSpPr>
        <p:spPr>
          <a:xfrm>
            <a:off x="789120" y="2638800"/>
            <a:ext cx="7884720" cy="392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" sz="1600" spc="-1" strike="noStrike">
                <a:solidFill>
                  <a:srgbClr val="000000"/>
                </a:solidFill>
                <a:latin typeface="Arial"/>
                <a:ea typeface="Arial"/>
              </a:rPr>
              <a:t>The Fourier transform of this analytical signal, which is also the positive frequency part of the electric field, is given by :</a:t>
            </a:r>
            <a:endParaRPr b="0" lang="fr-FR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fr-FR" sz="1600" spc="-1" strike="noStrike">
              <a:latin typeface="Arial"/>
            </a:endParaRPr>
          </a:p>
        </p:txBody>
      </p:sp>
      <p:pic>
        <p:nvPicPr>
          <p:cNvPr id="119" name="Google Shape;113;p19" descr=""/>
          <p:cNvPicPr/>
          <p:nvPr/>
        </p:nvPicPr>
        <p:blipFill>
          <a:blip r:embed="rId1"/>
          <a:stretch/>
        </p:blipFill>
        <p:spPr>
          <a:xfrm>
            <a:off x="1623240" y="1469520"/>
            <a:ext cx="5072400" cy="1065960"/>
          </a:xfrm>
          <a:prstGeom prst="rect">
            <a:avLst/>
          </a:prstGeom>
          <a:ln w="0">
            <a:noFill/>
          </a:ln>
        </p:spPr>
      </p:pic>
      <p:pic>
        <p:nvPicPr>
          <p:cNvPr id="120" name="Google Shape;114;p19" descr=""/>
          <p:cNvPicPr/>
          <p:nvPr/>
        </p:nvPicPr>
        <p:blipFill>
          <a:blip r:embed="rId2"/>
          <a:stretch/>
        </p:blipFill>
        <p:spPr>
          <a:xfrm>
            <a:off x="1465200" y="3429000"/>
            <a:ext cx="4452120" cy="1063080"/>
          </a:xfrm>
          <a:prstGeom prst="rect">
            <a:avLst/>
          </a:prstGeom>
          <a:ln w="0">
            <a:noFill/>
          </a:ln>
        </p:spPr>
      </p:pic>
      <p:sp>
        <p:nvSpPr>
          <p:cNvPr id="121" name="Google Shape;115;p19"/>
          <p:cNvSpPr/>
          <p:nvPr/>
        </p:nvSpPr>
        <p:spPr>
          <a:xfrm>
            <a:off x="6890760" y="3375360"/>
            <a:ext cx="983520" cy="32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82880" bIns="18288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" sz="1600" spc="-1" strike="noStrike">
                <a:solidFill>
                  <a:srgbClr val="000000"/>
                </a:solidFill>
                <a:latin typeface="Arial"/>
                <a:ea typeface="Arial"/>
              </a:rPr>
              <a:t>With:</a:t>
            </a:r>
            <a:endParaRPr b="0" lang="fr-FR" sz="1600" spc="-1" strike="noStrike">
              <a:latin typeface="Arial"/>
            </a:endParaRPr>
          </a:p>
        </p:txBody>
      </p:sp>
      <p:sp>
        <p:nvSpPr>
          <p:cNvPr id="122" name="Google Shape;116;p19"/>
          <p:cNvSpPr/>
          <p:nvPr/>
        </p:nvSpPr>
        <p:spPr>
          <a:xfrm>
            <a:off x="1579320" y="1454760"/>
            <a:ext cx="5253480" cy="1095120"/>
          </a:xfrm>
          <a:prstGeom prst="rect">
            <a:avLst/>
          </a:prstGeom>
          <a:noFill/>
          <a:ln w="9525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3" name="Google Shape;117;p19"/>
          <p:cNvSpPr/>
          <p:nvPr/>
        </p:nvSpPr>
        <p:spPr>
          <a:xfrm>
            <a:off x="1579320" y="3404160"/>
            <a:ext cx="4750920" cy="1002240"/>
          </a:xfrm>
          <a:prstGeom prst="rect">
            <a:avLst/>
          </a:prstGeom>
          <a:noFill/>
          <a:ln w="9525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4" name="Google Shape;118;p19"/>
          <p:cNvSpPr/>
          <p:nvPr/>
        </p:nvSpPr>
        <p:spPr>
          <a:xfrm>
            <a:off x="537480" y="2106720"/>
            <a:ext cx="983520" cy="1929960"/>
          </a:xfrm>
          <a:prstGeom prst="curvedRightArrow">
            <a:avLst>
              <a:gd name="adj1" fmla="val 25000"/>
              <a:gd name="adj2" fmla="val 50000"/>
              <a:gd name="adj3" fmla="val 25000"/>
            </a:avLst>
          </a:prstGeom>
          <a:solidFill>
            <a:schemeClr val="lt2"/>
          </a:solidFill>
          <a:ln w="9525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5" name="Google Shape;119;p19"/>
          <p:cNvSpPr/>
          <p:nvPr/>
        </p:nvSpPr>
        <p:spPr>
          <a:xfrm>
            <a:off x="37440" y="2539440"/>
            <a:ext cx="553680" cy="55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" sz="2200" spc="-1" strike="noStrike">
                <a:solidFill>
                  <a:srgbClr val="ff0000"/>
                </a:solidFill>
                <a:latin typeface="Arial"/>
                <a:ea typeface="Arial"/>
              </a:rPr>
              <a:t>FT</a:t>
            </a:r>
            <a:endParaRPr b="0" lang="fr-FR" sz="2200" spc="-1" strike="noStrike">
              <a:latin typeface="Arial"/>
            </a:endParaRPr>
          </a:p>
        </p:txBody>
      </p:sp>
      <p:pic>
        <p:nvPicPr>
          <p:cNvPr id="126" name="Google Shape;120;p19" descr=""/>
          <p:cNvPicPr/>
          <p:nvPr/>
        </p:nvPicPr>
        <p:blipFill>
          <a:blip r:embed="rId3"/>
          <a:stretch/>
        </p:blipFill>
        <p:spPr>
          <a:xfrm>
            <a:off x="6996600" y="3736440"/>
            <a:ext cx="1783080" cy="947160"/>
          </a:xfrm>
          <a:prstGeom prst="rect">
            <a:avLst/>
          </a:prstGeom>
          <a:ln w="0">
            <a:noFill/>
          </a:ln>
        </p:spPr>
      </p:pic>
      <p:sp>
        <p:nvSpPr>
          <p:cNvPr id="127" name="Google Shape;121;p19"/>
          <p:cNvSpPr/>
          <p:nvPr/>
        </p:nvSpPr>
        <p:spPr>
          <a:xfrm>
            <a:off x="1579320" y="4623480"/>
            <a:ext cx="5491800" cy="51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" sz="1800" spc="-1" strike="noStrike">
                <a:solidFill>
                  <a:srgbClr val="000000"/>
                </a:solidFill>
                <a:latin typeface="Arial"/>
                <a:ea typeface="Arial"/>
              </a:rPr>
              <a:t>The shorter the pulse, the wider the spectrum!</a:t>
            </a:r>
            <a:endParaRPr b="0" lang="fr-F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342720" y="25812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 fontScale="91000"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" sz="2800" spc="-1" strike="noStrike">
                <a:solidFill>
                  <a:srgbClr val="000000"/>
                </a:solidFill>
                <a:latin typeface="Arial"/>
                <a:ea typeface="Arial"/>
              </a:rPr>
              <a:t>Description of the impulse upon entering the medium</a:t>
            </a:r>
            <a:endParaRPr b="0" lang="fr-FR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fr-FR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9" name="Google Shape;127;p20"/>
          <p:cNvSpPr/>
          <p:nvPr/>
        </p:nvSpPr>
        <p:spPr>
          <a:xfrm>
            <a:off x="539640" y="1154880"/>
            <a:ext cx="8520120" cy="43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" sz="1600" spc="-1" strike="noStrike">
                <a:solidFill>
                  <a:srgbClr val="000000"/>
                </a:solidFill>
                <a:latin typeface="Arial"/>
                <a:ea typeface="Arial"/>
              </a:rPr>
              <a:t>The impulse upon entering the dispersive medium can be seen as a sum of monochromatic waves:</a:t>
            </a:r>
            <a:endParaRPr b="0" lang="fr-FR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fr-FR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fr-FR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fr-FR" sz="1600" spc="-1" strike="noStrike">
              <a:latin typeface="Arial"/>
            </a:endParaRPr>
          </a:p>
        </p:txBody>
      </p:sp>
      <p:pic>
        <p:nvPicPr>
          <p:cNvPr id="130" name="Google Shape;128;p20" descr=""/>
          <p:cNvPicPr/>
          <p:nvPr/>
        </p:nvPicPr>
        <p:blipFill>
          <a:blip r:embed="rId1"/>
          <a:stretch/>
        </p:blipFill>
        <p:spPr>
          <a:xfrm>
            <a:off x="1074960" y="1771920"/>
            <a:ext cx="6697080" cy="933840"/>
          </a:xfrm>
          <a:prstGeom prst="rect">
            <a:avLst/>
          </a:prstGeom>
          <a:ln w="0">
            <a:noFill/>
          </a:ln>
        </p:spPr>
      </p:pic>
      <p:pic>
        <p:nvPicPr>
          <p:cNvPr id="131" name="Google Shape;129;p20" descr=""/>
          <p:cNvPicPr/>
          <p:nvPr/>
        </p:nvPicPr>
        <p:blipFill>
          <a:blip r:embed="rId2"/>
          <a:stretch/>
        </p:blipFill>
        <p:spPr>
          <a:xfrm>
            <a:off x="894600" y="3594600"/>
            <a:ext cx="6605280" cy="896760"/>
          </a:xfrm>
          <a:prstGeom prst="rect">
            <a:avLst/>
          </a:prstGeom>
          <a:ln w="0">
            <a:noFill/>
          </a:ln>
        </p:spPr>
      </p:pic>
      <p:sp>
        <p:nvSpPr>
          <p:cNvPr id="132" name="Google Shape;130;p20"/>
          <p:cNvSpPr/>
          <p:nvPr/>
        </p:nvSpPr>
        <p:spPr>
          <a:xfrm>
            <a:off x="623520" y="2932200"/>
            <a:ext cx="8520120" cy="43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" sz="1600" spc="-1" strike="noStrike">
                <a:solidFill>
                  <a:srgbClr val="000000"/>
                </a:solidFill>
                <a:latin typeface="Arial"/>
                <a:ea typeface="Arial"/>
              </a:rPr>
              <a:t>Propagation over a length z, each spectral component acquires a phase k(ω)z:</a:t>
            </a:r>
            <a:endParaRPr b="0" lang="fr-FR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fr-FR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fr-FR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fr-FR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 fontScale="91000"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" sz="2800" spc="-1" strike="noStrike">
                <a:solidFill>
                  <a:srgbClr val="000000"/>
                </a:solidFill>
                <a:latin typeface="Arial"/>
                <a:ea typeface="Arial"/>
              </a:rPr>
              <a:t>Dispersion of the medium</a:t>
            </a:r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34" name="Google Shape;136;p21" descr=""/>
          <p:cNvPicPr/>
          <p:nvPr/>
        </p:nvPicPr>
        <p:blipFill>
          <a:blip r:embed="rId1"/>
          <a:stretch/>
        </p:blipFill>
        <p:spPr>
          <a:xfrm>
            <a:off x="264600" y="3244320"/>
            <a:ext cx="8085600" cy="1692720"/>
          </a:xfrm>
          <a:prstGeom prst="rect">
            <a:avLst/>
          </a:prstGeom>
          <a:ln w="0">
            <a:noFill/>
          </a:ln>
        </p:spPr>
      </p:pic>
      <p:pic>
        <p:nvPicPr>
          <p:cNvPr id="135" name="Google Shape;137;p21" descr=""/>
          <p:cNvPicPr/>
          <p:nvPr/>
        </p:nvPicPr>
        <p:blipFill>
          <a:blip r:embed="rId2"/>
          <a:stretch/>
        </p:blipFill>
        <p:spPr>
          <a:xfrm>
            <a:off x="3438000" y="1609920"/>
            <a:ext cx="2102760" cy="799560"/>
          </a:xfrm>
          <a:prstGeom prst="rect">
            <a:avLst/>
          </a:prstGeom>
          <a:ln w="0">
            <a:noFill/>
          </a:ln>
        </p:spPr>
      </p:pic>
      <p:sp>
        <p:nvSpPr>
          <p:cNvPr id="136" name="Google Shape;138;p21"/>
          <p:cNvSpPr/>
          <p:nvPr/>
        </p:nvSpPr>
        <p:spPr>
          <a:xfrm>
            <a:off x="709920" y="2409840"/>
            <a:ext cx="7820640" cy="441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" sz="1600" spc="-1" strike="noStrike">
                <a:solidFill>
                  <a:srgbClr val="000000"/>
                </a:solidFill>
                <a:latin typeface="Arial"/>
                <a:ea typeface="Arial"/>
              </a:rPr>
              <a:t>By performing a second-order Taylor expansion around the center frequency ⍵</a:t>
            </a:r>
            <a:r>
              <a:rPr b="0" lang="fr" sz="1600" spc="-1" strike="noStrike" baseline="-25000">
                <a:solidFill>
                  <a:srgbClr val="000000"/>
                </a:solidFill>
                <a:latin typeface="Arial"/>
                <a:ea typeface="Arial"/>
              </a:rPr>
              <a:t>p</a:t>
            </a:r>
            <a:r>
              <a:rPr b="0" lang="fr" sz="1600" spc="-1" strike="noStrike">
                <a:solidFill>
                  <a:srgbClr val="000000"/>
                </a:solidFill>
                <a:latin typeface="Arial"/>
                <a:ea typeface="Arial"/>
              </a:rPr>
              <a:t> of the pulse spectrum, we obtain:</a:t>
            </a:r>
            <a:endParaRPr b="0" lang="fr-FR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fr-FR" sz="1800" spc="-1" strike="noStrike">
              <a:latin typeface="Arial"/>
            </a:endParaRPr>
          </a:p>
        </p:txBody>
      </p:sp>
      <p:sp>
        <p:nvSpPr>
          <p:cNvPr id="137" name="Google Shape;139;p21"/>
          <p:cNvSpPr/>
          <p:nvPr/>
        </p:nvSpPr>
        <p:spPr>
          <a:xfrm>
            <a:off x="1917720" y="1239480"/>
            <a:ext cx="5641560" cy="734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" sz="1600" spc="-1" strike="noStrike">
                <a:solidFill>
                  <a:srgbClr val="000000"/>
                </a:solidFill>
                <a:latin typeface="Arial"/>
                <a:ea typeface="Arial"/>
              </a:rPr>
              <a:t>From the dispersion relation in a dielectric medium, we get:</a:t>
            </a:r>
            <a:endParaRPr b="0" lang="fr-FR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fr-FR" sz="1600" spc="-1" strike="noStrike">
              <a:latin typeface="Arial"/>
            </a:endParaRPr>
          </a:p>
        </p:txBody>
      </p:sp>
      <p:sp>
        <p:nvSpPr>
          <p:cNvPr id="138" name="Google Shape;140;p21"/>
          <p:cNvSpPr/>
          <p:nvPr/>
        </p:nvSpPr>
        <p:spPr>
          <a:xfrm>
            <a:off x="7615800" y="4520880"/>
            <a:ext cx="261360" cy="298440"/>
          </a:xfrm>
          <a:prstGeom prst="rect">
            <a:avLst/>
          </a:prstGeom>
          <a:solidFill>
            <a:schemeClr val="lt1"/>
          </a:solidFill>
          <a:ln w="9525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39" name="Google Shape;141;p21" descr=""/>
          <p:cNvPicPr/>
          <p:nvPr/>
        </p:nvPicPr>
        <p:blipFill>
          <a:blip r:embed="rId3"/>
          <a:srcRect l="3143" t="41438" r="80937" b="24238"/>
          <a:stretch/>
        </p:blipFill>
        <p:spPr>
          <a:xfrm>
            <a:off x="7615800" y="4520880"/>
            <a:ext cx="289800" cy="2984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260</TotalTime>
  <Application>LibreOffice/7.3.7.2$Linux_X86_64 LibreOffice_project/30$Build-2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fr-FR</dc:language>
  <cp:lastModifiedBy/>
  <dcterms:modified xsi:type="dcterms:W3CDTF">2024-05-07T15:32:19Z</dcterms:modified>
  <cp:revision>1</cp:revision>
  <dc:subject/>
  <dc:title/>
</cp:coreProperties>
</file>